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  <p:sldMasterId id="2147483699" r:id="rId2"/>
  </p:sldMasterIdLst>
  <p:notesMasterIdLst>
    <p:notesMasterId r:id="rId13"/>
  </p:notesMasterIdLst>
  <p:handoutMasterIdLst>
    <p:handoutMasterId r:id="rId14"/>
  </p:handoutMasterIdLst>
  <p:sldIdLst>
    <p:sldId id="256" r:id="rId3"/>
    <p:sldId id="257" r:id="rId4"/>
    <p:sldId id="258" r:id="rId5"/>
    <p:sldId id="262" r:id="rId6"/>
    <p:sldId id="264" r:id="rId7"/>
    <p:sldId id="263" r:id="rId8"/>
    <p:sldId id="259" r:id="rId9"/>
    <p:sldId id="266" r:id="rId10"/>
    <p:sldId id="267" r:id="rId11"/>
    <p:sldId id="261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9708"/>
    <a:srgbClr val="5569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C8AE70D6-3D56-4366-966E-EF2C59F27CD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FE8111C-A5DD-4D9C-8EF9-5049E07F257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8F598C-BCA1-4EE2-89B6-5443B3402783}" type="datetimeFigureOut">
              <a:rPr lang="fr-FR" smtClean="0"/>
              <a:t>05/06/2023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BB10B12-3FF6-4739-90A6-697E8A579D4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A843322-84F0-4201-A3C2-2BD2EAC344D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C1AD96-BA69-4F5A-90BF-77DC2F5FD6A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05730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586CFB-3F05-4C75-8763-2CF595988AB7}" type="datetimeFigureOut">
              <a:rPr lang="fr-FR" smtClean="0"/>
              <a:t>05/06/2023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090B32-D1D5-4DC9-8F77-BBA8353FA1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5478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3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5A5B3E7-65C9-4790-B4C3-B459D6862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77DDCFA1-E38F-4CFB-B72E-6AF12E1A43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DE0CE71-1406-4736-B021-9B3758A522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C3A832F-A0C3-4BFE-A0BF-AA4543BA5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5A46E-0BCF-4006-98C3-06865848E7D6}" type="datetimeFigureOut">
              <a:rPr lang="fr-FR" smtClean="0"/>
              <a:t>05/06/2023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74E7225-092C-4894-9D5F-FB6BA5D0B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5DA290C-D5CF-4907-B93A-528B3B079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285C8-B478-4120-B610-CBD95F1FF7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0270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FB725F-DE66-4105-99AE-0936E4B2E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BB0D43D-A512-4841-8582-86C799C30C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5886BA7-8EC6-4C2A-A6EF-BA709819D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5A46E-0BCF-4006-98C3-06865848E7D6}" type="datetimeFigureOut">
              <a:rPr lang="fr-FR" smtClean="0"/>
              <a:t>05/06/2023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5C037C4-5E37-4033-BC91-3A2374AA2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97BA1FB-6DB1-4FCD-AD0E-18C0FA4FA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285C8-B478-4120-B610-CBD95F1FF7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62764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9BBE8CFF-ED5B-401A-AF45-D6010D407F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A10FE18-6B9D-49D6-B771-012F11AAA4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1E6CD20-5537-4E76-B316-EBEAA9756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5A46E-0BCF-4006-98C3-06865848E7D6}" type="datetimeFigureOut">
              <a:rPr lang="fr-FR" smtClean="0"/>
              <a:t>05/06/2023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CA187FD-A585-49F0-9280-15AF27AF6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7209172-8784-4C74-A15B-F6B93A46A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285C8-B478-4120-B610-CBD95F1FF7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9700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7AF3C73-5CF1-4604-92F1-1AB79D9544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8D48442-B6E1-4913-B6E7-6E08B15E5F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5267853-8224-4895-9E50-BBADB9151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5A46E-0BCF-4006-98C3-06865848E7D6}" type="datetimeFigureOut">
              <a:rPr lang="fr-FR" smtClean="0"/>
              <a:t>05/06/2023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B286BBC-A92A-4CAD-8606-1EAB98097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0AF0833-442F-4EFB-AF28-677F43A48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285C8-B478-4120-B610-CBD95F1FF7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8663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DEEE4A5-8C63-48DC-87F6-38E2D5759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A0C6740-9A35-4CD4-A117-33739BCA7B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D87B874-A708-406A-858F-48A04C6C1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5A46E-0BCF-4006-98C3-06865848E7D6}" type="datetimeFigureOut">
              <a:rPr lang="fr-FR" smtClean="0"/>
              <a:t>05/06/2023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D4A40E3-75A8-456F-B17C-8DC626F4A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35AEC5E-EB67-4BC6-8ED3-171D505A7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285C8-B478-4120-B610-CBD95F1FF7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7443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895618-D396-41F7-B501-0EDDD23D9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FECCD24-EB3C-4F0F-8303-6247383401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E948F28-F143-4123-AACA-9CC5D259A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5A46E-0BCF-4006-98C3-06865848E7D6}" type="datetimeFigureOut">
              <a:rPr lang="fr-FR" smtClean="0"/>
              <a:t>05/06/2023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51FA6A7-73F9-4E70-918B-1679CD8C0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57C7CCF-0B60-41DD-B948-B7510636A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285C8-B478-4120-B610-CBD95F1FF7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9673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5E46ADC-7472-4199-B1A2-BB979A61D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338FA1C-FE51-4069-98A3-18751B4FB3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F1639D5-FB8B-4AAF-893A-D934177B1B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518DBB4-F228-4B91-A4ED-5226A70C8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5A46E-0BCF-4006-98C3-06865848E7D6}" type="datetimeFigureOut">
              <a:rPr lang="fr-FR" smtClean="0"/>
              <a:t>05/06/2023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0C6CFCF-73D3-4DDE-9797-99C21DA8A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7733126-AB09-4582-9016-AC6B4A8B6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285C8-B478-4120-B610-CBD95F1FF7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7461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DB8BA9-E917-4A4A-9541-90FEC1BB8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B919182-C13D-4A5A-AAEA-5BE414865E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FBD72A1-43CC-4FFC-A618-294CF9D532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BCABC57-B8A9-476B-9CFF-72EFFE32F9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6B928AC-56BF-4714-88C2-8CECE03D48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86755F6-141C-4DD1-9B08-FDC38F271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5A46E-0BCF-4006-98C3-06865848E7D6}" type="datetimeFigureOut">
              <a:rPr lang="fr-FR" smtClean="0"/>
              <a:t>05/06/2023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97982C4-B62E-4D8E-A12C-5986046A2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6E7AE63-AA33-4EA6-BBDB-BDA31A55E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285C8-B478-4120-B610-CBD95F1FF7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4200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6A4C96-D0EA-4347-9311-6B0327655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2C4368D-9DB1-446D-9049-7205EA4E1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5A46E-0BCF-4006-98C3-06865848E7D6}" type="datetimeFigureOut">
              <a:rPr lang="fr-FR" smtClean="0"/>
              <a:t>05/06/2023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A573AEE-D78C-4C5A-9AA5-4428EA9A9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3634183-A11D-477C-9AA0-761A790CB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285C8-B478-4120-B610-CBD95F1FF7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2015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EB9443D-5B77-46EC-B344-E3D6C2B6E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5A46E-0BCF-4006-98C3-06865848E7D6}" type="datetimeFigureOut">
              <a:rPr lang="fr-FR" smtClean="0"/>
              <a:t>05/06/2023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2205EA8-4A0C-4EED-964E-3AB6562CE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16DBE0D-7CA4-4F79-82FE-0613A5255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285C8-B478-4120-B610-CBD95F1FF7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6144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1DE42A-FDB2-4897-9409-4DFF9C013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4972DD3-B3FE-4C66-BE71-9A29C468A9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AAD82AD-33AC-4188-BC69-BE591E8488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5776E9A-14B0-47B7-80BF-13E5B5D02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5A46E-0BCF-4006-98C3-06865848E7D6}" type="datetimeFigureOut">
              <a:rPr lang="fr-FR" smtClean="0"/>
              <a:t>05/06/2023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142236C-FDAE-413D-8F65-EC6D0AD87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AD1826D-E7A7-437A-8723-2209F1A91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285C8-B478-4120-B610-CBD95F1FF7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1086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D074D40-28E7-4540-BE3E-A5AC8941E4AE}"/>
              </a:ext>
            </a:extLst>
          </p:cNvPr>
          <p:cNvSpPr/>
          <p:nvPr userDrawn="1"/>
        </p:nvSpPr>
        <p:spPr>
          <a:xfrm>
            <a:off x="-11071" y="-3134"/>
            <a:ext cx="12192000" cy="6858000"/>
          </a:xfrm>
          <a:prstGeom prst="rect">
            <a:avLst/>
          </a:prstGeom>
          <a:solidFill>
            <a:srgbClr val="556995"/>
          </a:solidFill>
          <a:ln w="28575">
            <a:solidFill>
              <a:srgbClr val="E697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B0C19BE3-2EC3-4BAB-A6D5-F696A516F249}"/>
              </a:ext>
            </a:extLst>
          </p:cNvPr>
          <p:cNvSpPr txBox="1">
            <a:spLocks/>
          </p:cNvSpPr>
          <p:nvPr userDrawn="1"/>
        </p:nvSpPr>
        <p:spPr>
          <a:xfrm>
            <a:off x="205595" y="6260644"/>
            <a:ext cx="10819705" cy="5365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800" b="1" dirty="0">
                <a:solidFill>
                  <a:schemeClr val="bg1"/>
                </a:solidFill>
              </a:rPr>
              <a:t>QPES 2023                                                                          </a:t>
            </a:r>
            <a:fld id="{7429A403-12FC-4725-8A6F-E20522755037}" type="slidenum">
              <a:rPr lang="fr-FR" sz="1800" b="1" smtClean="0">
                <a:solidFill>
                  <a:schemeClr val="bg1"/>
                </a:solidFill>
              </a:rPr>
              <a:t>‹N°›</a:t>
            </a:fld>
            <a:r>
              <a:rPr lang="fr-FR" sz="1800" b="1" dirty="0">
                <a:solidFill>
                  <a:schemeClr val="bg1"/>
                </a:solidFill>
              </a:rPr>
              <a:t>                                                                                Gilles </a:t>
            </a:r>
            <a:r>
              <a:rPr lang="fr-FR" sz="1800" b="1" dirty="0" err="1">
                <a:solidFill>
                  <a:schemeClr val="bg1"/>
                </a:solidFill>
              </a:rPr>
              <a:t>Jacovetti</a:t>
            </a:r>
            <a:endParaRPr lang="fr-FR" sz="1800" b="1" dirty="0">
              <a:solidFill>
                <a:schemeClr val="bg1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00A3F49-8ACD-4AB7-A5A5-91E57ECD86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8333" y="6384806"/>
            <a:ext cx="1069563" cy="391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9505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FDDC85A5-5224-474E-8D7F-49BEDD7B5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76A95C9-4BB8-4412-A602-85BC7BAF20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A940BD9-FF32-463E-9D30-15009FEFE6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A5A46E-0BCF-4006-98C3-06865848E7D6}" type="datetimeFigureOut">
              <a:rPr lang="fr-FR" smtClean="0"/>
              <a:t>05/06/2023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C0EAFB8-E978-4EEA-9339-E7B9703CAD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3A01551-0427-42FA-A763-2818E68B91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3285C8-B478-4120-B610-CBD95F1FF7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8496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hub.imt-atlantique.fr/decart/?page_id=464" TargetMode="External"/><Relationship Id="rId2" Type="http://schemas.openxmlformats.org/officeDocument/2006/relationships/hyperlink" Target="https://interpole.xyz/?PagePrincipale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yeswiki.net/?PageAssociation" TargetMode="External"/><Relationship Id="rId4" Type="http://schemas.openxmlformats.org/officeDocument/2006/relationships/hyperlink" Target="https://ferme.yeswiki.net/arbre_campus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12D111F-0819-45E7-8D72-8C7E7C4FE99E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79738" y="1797050"/>
            <a:ext cx="12001500" cy="238760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fr-FR" sz="6000" b="1" dirty="0">
                <a:solidFill>
                  <a:schemeClr val="bg1"/>
                </a:solidFill>
                <a:latin typeface="+mn-lt"/>
              </a:rPr>
              <a:t>Qu’est ce que le compostage de projet peut apporter à l’enseignement supérieur ? </a:t>
            </a:r>
          </a:p>
        </p:txBody>
      </p:sp>
    </p:spTree>
    <p:extLst>
      <p:ext uri="{BB962C8B-B14F-4D97-AF65-F5344CB8AC3E}">
        <p14:creationId xmlns:p14="http://schemas.microsoft.com/office/powerpoint/2010/main" val="10979710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ZoneTexte 23">
            <a:extLst>
              <a:ext uri="{FF2B5EF4-FFF2-40B4-BE49-F238E27FC236}">
                <a16:creationId xmlns:a16="http://schemas.microsoft.com/office/drawing/2014/main" id="{14184AAB-CDD7-42BB-A095-4EF427C15E8C}"/>
              </a:ext>
            </a:extLst>
          </p:cNvPr>
          <p:cNvSpPr txBox="1"/>
          <p:nvPr/>
        </p:nvSpPr>
        <p:spPr>
          <a:xfrm flipH="1">
            <a:off x="951547" y="334064"/>
            <a:ext cx="10060306" cy="1308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300000"/>
              </a:lnSpc>
            </a:pPr>
            <a:r>
              <a:rPr lang="fr-FR" sz="3200" b="1" dirty="0">
                <a:solidFill>
                  <a:schemeClr val="bg1"/>
                </a:solidFill>
              </a:rPr>
              <a:t>b) Notions essentielles </a:t>
            </a:r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345758FD-4070-4FAF-B75D-8706881F07BE}"/>
              </a:ext>
            </a:extLst>
          </p:cNvPr>
          <p:cNvSpPr txBox="1"/>
          <p:nvPr/>
        </p:nvSpPr>
        <p:spPr>
          <a:xfrm flipH="1">
            <a:off x="2223807" y="1694433"/>
            <a:ext cx="4199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Grain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C92815A2-5522-446A-855A-E31F5DB3FE78}"/>
              </a:ext>
            </a:extLst>
          </p:cNvPr>
          <p:cNvSpPr txBox="1"/>
          <p:nvPr/>
        </p:nvSpPr>
        <p:spPr>
          <a:xfrm>
            <a:off x="180975" y="12704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Compostage de projet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692A63F6-DD6E-47CC-9861-9D9422E04D4A}"/>
              </a:ext>
            </a:extLst>
          </p:cNvPr>
          <p:cNvSpPr txBox="1"/>
          <p:nvPr/>
        </p:nvSpPr>
        <p:spPr>
          <a:xfrm flipH="1">
            <a:off x="948679" y="2617180"/>
            <a:ext cx="10060306" cy="1308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300000"/>
              </a:lnSpc>
            </a:pPr>
            <a:r>
              <a:rPr lang="fr-FR" sz="3200" b="1" dirty="0">
                <a:solidFill>
                  <a:schemeClr val="bg1"/>
                </a:solidFill>
              </a:rPr>
              <a:t>c) Axes d’études </a:t>
            </a:r>
            <a:endParaRPr lang="fr-FR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A673E267-733B-499F-A73D-82A874F72CEB}"/>
              </a:ext>
            </a:extLst>
          </p:cNvPr>
          <p:cNvSpPr txBox="1"/>
          <p:nvPr/>
        </p:nvSpPr>
        <p:spPr>
          <a:xfrm flipH="1">
            <a:off x="2220937" y="3986162"/>
            <a:ext cx="61121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Grain : définition ; mode découpage ; licences 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7C683282-2950-4902-9C02-2656C494AF05}"/>
              </a:ext>
            </a:extLst>
          </p:cNvPr>
          <p:cNvSpPr txBox="1"/>
          <p:nvPr/>
        </p:nvSpPr>
        <p:spPr>
          <a:xfrm flipH="1">
            <a:off x="2223807" y="2396852"/>
            <a:ext cx="4199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Gare centrale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22640600-5A1E-4E7D-A3BB-3DCF13529816}"/>
              </a:ext>
            </a:extLst>
          </p:cNvPr>
          <p:cNvSpPr txBox="1"/>
          <p:nvPr/>
        </p:nvSpPr>
        <p:spPr>
          <a:xfrm flipH="1">
            <a:off x="2215200" y="2050965"/>
            <a:ext cx="4199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Narratif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1C46530F-6C5E-4B3A-9E6D-9B0C8A46C5CA}"/>
              </a:ext>
            </a:extLst>
          </p:cNvPr>
          <p:cNvSpPr txBox="1"/>
          <p:nvPr/>
        </p:nvSpPr>
        <p:spPr>
          <a:xfrm flipH="1">
            <a:off x="2215200" y="2786369"/>
            <a:ext cx="4199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Timeline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7657B64-D239-4E98-AF0C-0A2C46EDA0C3}"/>
              </a:ext>
            </a:extLst>
          </p:cNvPr>
          <p:cNvSpPr txBox="1"/>
          <p:nvPr/>
        </p:nvSpPr>
        <p:spPr>
          <a:xfrm>
            <a:off x="2215200" y="4378838"/>
            <a:ext cx="48786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Gare : KPI ; structure ; techno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4066BA02-CA49-4D19-9921-D6C6A54ED40D}"/>
              </a:ext>
            </a:extLst>
          </p:cNvPr>
          <p:cNvSpPr txBox="1"/>
          <p:nvPr/>
        </p:nvSpPr>
        <p:spPr>
          <a:xfrm>
            <a:off x="2212331" y="4738262"/>
            <a:ext cx="48786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Scalabilité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0ADD6B3E-54FC-42C8-B32C-F5AFDBF41783}"/>
              </a:ext>
            </a:extLst>
          </p:cNvPr>
          <p:cNvSpPr txBox="1"/>
          <p:nvPr/>
        </p:nvSpPr>
        <p:spPr>
          <a:xfrm>
            <a:off x="2212326" y="5083329"/>
            <a:ext cx="48786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Bilan carbone</a:t>
            </a:r>
          </a:p>
        </p:txBody>
      </p:sp>
    </p:spTree>
    <p:extLst>
      <p:ext uri="{BB962C8B-B14F-4D97-AF65-F5344CB8AC3E}">
        <p14:creationId xmlns:p14="http://schemas.microsoft.com/office/powerpoint/2010/main" val="653075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3" grpId="0"/>
      <p:bldP spid="14" grpId="0"/>
      <p:bldP spid="15" grpId="0"/>
      <p:bldP spid="16" grpId="0"/>
      <p:bldP spid="2" grpId="0"/>
      <p:bldP spid="17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6B78E44D-1FD1-42B6-8B1F-B646AFAA443C}"/>
              </a:ext>
            </a:extLst>
          </p:cNvPr>
          <p:cNvSpPr txBox="1"/>
          <p:nvPr/>
        </p:nvSpPr>
        <p:spPr>
          <a:xfrm>
            <a:off x="1114425" y="1879640"/>
            <a:ext cx="8439150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indent="-1143000">
              <a:buFont typeface="+mj-lt"/>
              <a:buAutoNum type="arabicPeriod"/>
            </a:pPr>
            <a:r>
              <a:rPr lang="fr-FR" sz="6000" b="1" dirty="0">
                <a:solidFill>
                  <a:schemeClr val="bg1"/>
                </a:solidFill>
              </a:rPr>
              <a:t>Compostage de projet</a:t>
            </a:r>
          </a:p>
          <a:p>
            <a:pPr marL="1143000" indent="-1143000">
              <a:buFont typeface="+mj-lt"/>
              <a:buAutoNum type="arabicPeriod"/>
            </a:pPr>
            <a:endParaRPr lang="fr-FR" sz="1400" b="1" dirty="0">
              <a:solidFill>
                <a:schemeClr val="bg1"/>
              </a:solidFill>
            </a:endParaRPr>
          </a:p>
          <a:p>
            <a:pPr marL="1143000" indent="-1143000">
              <a:buFont typeface="+mj-lt"/>
              <a:buAutoNum type="arabicPeriod"/>
            </a:pPr>
            <a:endParaRPr lang="fr-FR" sz="1100" b="1" dirty="0">
              <a:solidFill>
                <a:schemeClr val="bg1"/>
              </a:solidFill>
            </a:endParaRPr>
          </a:p>
          <a:p>
            <a:pPr marL="1143000" indent="-1143000">
              <a:buFont typeface="+mj-lt"/>
              <a:buAutoNum type="arabicPeriod"/>
            </a:pPr>
            <a:r>
              <a:rPr lang="fr-FR" sz="6000" b="1" dirty="0">
                <a:solidFill>
                  <a:schemeClr val="bg1"/>
                </a:solidFill>
              </a:rPr>
              <a:t>Apport à E.S.</a:t>
            </a:r>
            <a:endParaRPr lang="fr-FR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764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6B78E44D-1FD1-42B6-8B1F-B646AFAA443C}"/>
              </a:ext>
            </a:extLst>
          </p:cNvPr>
          <p:cNvSpPr txBox="1"/>
          <p:nvPr/>
        </p:nvSpPr>
        <p:spPr>
          <a:xfrm>
            <a:off x="180975" y="12704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Compostage de projet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9A3EE3C7-7560-410D-91FC-625EF508FC21}"/>
              </a:ext>
            </a:extLst>
          </p:cNvPr>
          <p:cNvSpPr txBox="1"/>
          <p:nvPr/>
        </p:nvSpPr>
        <p:spPr>
          <a:xfrm flipH="1">
            <a:off x="951547" y="388423"/>
            <a:ext cx="1006030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300000"/>
              </a:lnSpc>
              <a:buFont typeface="+mj-lt"/>
              <a:buAutoNum type="alphaLcParenR"/>
            </a:pPr>
            <a:r>
              <a:rPr lang="fr-FR" sz="3200" b="1" dirty="0">
                <a:solidFill>
                  <a:schemeClr val="bg1"/>
                </a:solidFill>
              </a:rPr>
              <a:t>« Composter un projet » ça veut dire quoi ?</a:t>
            </a:r>
          </a:p>
          <a:p>
            <a:pPr>
              <a:lnSpc>
                <a:spcPct val="300000"/>
              </a:lnSpc>
            </a:pPr>
            <a:endParaRPr lang="fr-FR" sz="1400" b="1" dirty="0">
              <a:solidFill>
                <a:schemeClr val="bg1"/>
              </a:solidFill>
            </a:endParaRPr>
          </a:p>
          <a:p>
            <a:pPr>
              <a:lnSpc>
                <a:spcPct val="300000"/>
              </a:lnSpc>
            </a:pPr>
            <a:endParaRPr lang="fr-FR" sz="3200" b="1" dirty="0">
              <a:solidFill>
                <a:schemeClr val="bg1"/>
              </a:solidFill>
            </a:endParaRPr>
          </a:p>
          <a:p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799A244-ABB2-499E-A06D-B0BEAAF9091A}"/>
              </a:ext>
            </a:extLst>
          </p:cNvPr>
          <p:cNvSpPr txBox="1"/>
          <p:nvPr/>
        </p:nvSpPr>
        <p:spPr>
          <a:xfrm>
            <a:off x="1246822" y="1915197"/>
            <a:ext cx="10716578" cy="185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fr-FR" sz="20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Découper les </a:t>
            </a:r>
            <a:r>
              <a:rPr lang="fr-FR" sz="2000" b="1" dirty="0">
                <a:solidFill>
                  <a:srgbClr val="E69708"/>
                </a:solidFill>
              </a:rPr>
              <a:t>productions</a:t>
            </a:r>
            <a:r>
              <a:rPr lang="fr-FR" sz="20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en sous-productions les plus réutilisables possibles</a:t>
            </a:r>
          </a:p>
          <a:p>
            <a:pPr>
              <a:lnSpc>
                <a:spcPct val="200000"/>
              </a:lnSpc>
            </a:pPr>
            <a:r>
              <a:rPr lang="fr-FR" sz="20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Collecter le </a:t>
            </a:r>
            <a:r>
              <a:rPr lang="fr-FR" sz="2000" b="1" dirty="0">
                <a:solidFill>
                  <a:srgbClr val="E69708"/>
                </a:solidFill>
              </a:rPr>
              <a:t>narratif </a:t>
            </a:r>
            <a:r>
              <a:rPr lang="fr-FR" sz="20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du projet (</a:t>
            </a:r>
            <a:r>
              <a:rPr lang="fr-FR" sz="2000" b="1" u="sng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méthodologie</a:t>
            </a:r>
            <a:r>
              <a:rPr lang="fr-FR" sz="20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, chronologie, contexte, historique, comptes-rendus…)</a:t>
            </a:r>
          </a:p>
          <a:p>
            <a:pPr>
              <a:lnSpc>
                <a:spcPct val="200000"/>
              </a:lnSpc>
            </a:pPr>
            <a:r>
              <a:rPr lang="fr-FR" sz="20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Stocker et </a:t>
            </a:r>
            <a:r>
              <a:rPr lang="fr-FR" sz="2000" b="1" dirty="0">
                <a:solidFill>
                  <a:srgbClr val="E69708"/>
                </a:solidFill>
              </a:rPr>
              <a:t>mettre à disposition </a:t>
            </a:r>
            <a:r>
              <a:rPr lang="fr-FR" sz="20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librement ces informations ; disséminer</a:t>
            </a:r>
          </a:p>
        </p:txBody>
      </p: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91E85166-6D37-46A1-9D8A-34AF9EA25D70}"/>
              </a:ext>
            </a:extLst>
          </p:cNvPr>
          <p:cNvGrpSpPr/>
          <p:nvPr/>
        </p:nvGrpSpPr>
        <p:grpSpPr>
          <a:xfrm>
            <a:off x="506465" y="3930633"/>
            <a:ext cx="8463136" cy="1739282"/>
            <a:chOff x="531493" y="3912692"/>
            <a:chExt cx="8463136" cy="1739282"/>
          </a:xfrm>
        </p:grpSpPr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7D75CFF6-2C1C-4AD4-B259-CAAE8B7EA085}"/>
                </a:ext>
              </a:extLst>
            </p:cNvPr>
            <p:cNvSpPr txBox="1"/>
            <p:nvPr/>
          </p:nvSpPr>
          <p:spPr>
            <a:xfrm flipH="1">
              <a:off x="531493" y="3912692"/>
              <a:ext cx="34594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Un exemple de découpage: </a:t>
              </a:r>
            </a:p>
          </p:txBody>
        </p:sp>
        <p:pic>
          <p:nvPicPr>
            <p:cNvPr id="1026" name="Picture 2" descr="Icône Vidéos, médias dans Bubble Line">
              <a:extLst>
                <a:ext uri="{FF2B5EF4-FFF2-40B4-BE49-F238E27FC236}">
                  <a16:creationId xmlns:a16="http://schemas.microsoft.com/office/drawing/2014/main" id="{5112953C-317E-4FF9-8F0C-0C65D4A51F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5000" y="4330166"/>
              <a:ext cx="1247276" cy="1247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Icône Video dans Internet and web flat icons free">
              <a:extLst>
                <a:ext uri="{FF2B5EF4-FFF2-40B4-BE49-F238E27FC236}">
                  <a16:creationId xmlns:a16="http://schemas.microsoft.com/office/drawing/2014/main" id="{4AE33FD6-7069-4C0D-BC8D-60C786FCBE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8805" y="4287996"/>
              <a:ext cx="1363978" cy="13639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son ondulé ">
              <a:extLst>
                <a:ext uri="{FF2B5EF4-FFF2-40B4-BE49-F238E27FC236}">
                  <a16:creationId xmlns:a16="http://schemas.microsoft.com/office/drawing/2014/main" id="{9F574F92-017A-41A0-9422-3D6A2FF87A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8714" y="4377273"/>
              <a:ext cx="509591" cy="5095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8" descr="son ondulé ">
              <a:extLst>
                <a:ext uri="{FF2B5EF4-FFF2-40B4-BE49-F238E27FC236}">
                  <a16:creationId xmlns:a16="http://schemas.microsoft.com/office/drawing/2014/main" id="{CB38CC6E-9768-49CA-A337-CECF10DE5C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8712" y="4308498"/>
              <a:ext cx="1219200" cy="121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6" descr="Icône Video dans Internet and web flat icons free">
              <a:extLst>
                <a:ext uri="{FF2B5EF4-FFF2-40B4-BE49-F238E27FC236}">
                  <a16:creationId xmlns:a16="http://schemas.microsoft.com/office/drawing/2014/main" id="{E98C5203-9050-4DE1-B331-5DD4BECA02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55937" y="4307981"/>
              <a:ext cx="638692" cy="6386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Flèche : droite 8">
              <a:extLst>
                <a:ext uri="{FF2B5EF4-FFF2-40B4-BE49-F238E27FC236}">
                  <a16:creationId xmlns:a16="http://schemas.microsoft.com/office/drawing/2014/main" id="{B961D358-A3F7-414A-90EE-D184CC6ACD1D}"/>
                </a:ext>
              </a:extLst>
            </p:cNvPr>
            <p:cNvSpPr/>
            <p:nvPr/>
          </p:nvSpPr>
          <p:spPr>
            <a:xfrm>
              <a:off x="3556050" y="4792244"/>
              <a:ext cx="1057275" cy="373855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Rectangle : coins arrondis 10">
              <a:extLst>
                <a:ext uri="{FF2B5EF4-FFF2-40B4-BE49-F238E27FC236}">
                  <a16:creationId xmlns:a16="http://schemas.microsoft.com/office/drawing/2014/main" id="{E1C07B48-CB42-4D32-A708-95A300E20A29}"/>
                </a:ext>
              </a:extLst>
            </p:cNvPr>
            <p:cNvSpPr/>
            <p:nvPr/>
          </p:nvSpPr>
          <p:spPr>
            <a:xfrm>
              <a:off x="4959025" y="4455796"/>
              <a:ext cx="1212676" cy="948077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Rectangle : coins arrondis 17">
              <a:extLst>
                <a:ext uri="{FF2B5EF4-FFF2-40B4-BE49-F238E27FC236}">
                  <a16:creationId xmlns:a16="http://schemas.microsoft.com/office/drawing/2014/main" id="{8E8020AE-49FF-4625-84C8-34EA0BB0DFE7}"/>
                </a:ext>
              </a:extLst>
            </p:cNvPr>
            <p:cNvSpPr/>
            <p:nvPr/>
          </p:nvSpPr>
          <p:spPr>
            <a:xfrm>
              <a:off x="7740325" y="4427221"/>
              <a:ext cx="1212676" cy="948077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5" name="Connecteur droit 14">
              <a:extLst>
                <a:ext uri="{FF2B5EF4-FFF2-40B4-BE49-F238E27FC236}">
                  <a16:creationId xmlns:a16="http://schemas.microsoft.com/office/drawing/2014/main" id="{9E7FC62B-A17E-4391-80A6-F33112A4B8A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08119" y="4467042"/>
              <a:ext cx="323850" cy="35181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Connecteur droit 21">
              <a:extLst>
                <a:ext uri="{FF2B5EF4-FFF2-40B4-BE49-F238E27FC236}">
                  <a16:creationId xmlns:a16="http://schemas.microsoft.com/office/drawing/2014/main" id="{BFA0E021-E1D6-4FDA-9EBF-E17220B4A98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64805" y="4534399"/>
              <a:ext cx="261439" cy="217096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Croix 19">
              <a:extLst>
                <a:ext uri="{FF2B5EF4-FFF2-40B4-BE49-F238E27FC236}">
                  <a16:creationId xmlns:a16="http://schemas.microsoft.com/office/drawing/2014/main" id="{596BA164-EE84-49DA-938A-FA90DBA2C009}"/>
                </a:ext>
              </a:extLst>
            </p:cNvPr>
            <p:cNvSpPr/>
            <p:nvPr/>
          </p:nvSpPr>
          <p:spPr>
            <a:xfrm>
              <a:off x="6598088" y="4597889"/>
              <a:ext cx="710764" cy="746270"/>
            </a:xfrm>
            <a:prstGeom prst="plus">
              <a:avLst>
                <a:gd name="adj" fmla="val 38401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6" name="Croix 25">
            <a:extLst>
              <a:ext uri="{FF2B5EF4-FFF2-40B4-BE49-F238E27FC236}">
                <a16:creationId xmlns:a16="http://schemas.microsoft.com/office/drawing/2014/main" id="{333E6E97-98E6-4630-A107-BE7FA4A6BD25}"/>
              </a:ext>
            </a:extLst>
          </p:cNvPr>
          <p:cNvSpPr/>
          <p:nvPr/>
        </p:nvSpPr>
        <p:spPr>
          <a:xfrm>
            <a:off x="9362722" y="4591823"/>
            <a:ext cx="710764" cy="746270"/>
          </a:xfrm>
          <a:prstGeom prst="plus">
            <a:avLst>
              <a:gd name="adj" fmla="val 38401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36" name="Picture 12" descr="Symbole d'extension de fichier texte txt - Icônes interface ...">
            <a:extLst>
              <a:ext uri="{FF2B5EF4-FFF2-40B4-BE49-F238E27FC236}">
                <a16:creationId xmlns:a16="http://schemas.microsoft.com/office/drawing/2014/main" id="{30D0603B-2F2A-440A-8227-946FE1024C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0025" y="4262486"/>
            <a:ext cx="1146910" cy="1146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roix 22">
            <a:extLst>
              <a:ext uri="{FF2B5EF4-FFF2-40B4-BE49-F238E27FC236}">
                <a16:creationId xmlns:a16="http://schemas.microsoft.com/office/drawing/2014/main" id="{FC0B798B-F372-4E1B-B748-4CBE4FA05E49}"/>
              </a:ext>
            </a:extLst>
          </p:cNvPr>
          <p:cNvSpPr/>
          <p:nvPr/>
        </p:nvSpPr>
        <p:spPr>
          <a:xfrm>
            <a:off x="9463306" y="5609818"/>
            <a:ext cx="585950" cy="624879"/>
          </a:xfrm>
          <a:prstGeom prst="plus">
            <a:avLst>
              <a:gd name="adj" fmla="val 38401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A587DBD4-1ACF-4E83-B752-4225C5ED4E77}"/>
              </a:ext>
            </a:extLst>
          </p:cNvPr>
          <p:cNvGrpSpPr/>
          <p:nvPr/>
        </p:nvGrpSpPr>
        <p:grpSpPr>
          <a:xfrm>
            <a:off x="10328813" y="5466919"/>
            <a:ext cx="973295" cy="986892"/>
            <a:chOff x="10328813" y="5426704"/>
            <a:chExt cx="1146910" cy="1152966"/>
          </a:xfrm>
        </p:grpSpPr>
        <p:pic>
          <p:nvPicPr>
            <p:cNvPr id="25" name="Picture 12" descr="Symbole d'extension de fichier texte txt - Icônes interface ...">
              <a:extLst>
                <a:ext uri="{FF2B5EF4-FFF2-40B4-BE49-F238E27FC236}">
                  <a16:creationId xmlns:a16="http://schemas.microsoft.com/office/drawing/2014/main" id="{DE03099A-C694-4A22-98F5-2009A876A1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28813" y="5426704"/>
              <a:ext cx="1146910" cy="11469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ED2A2789-2BBD-46BF-8E6C-C12E8853C987}"/>
                </a:ext>
              </a:extLst>
            </p:cNvPr>
            <p:cNvSpPr txBox="1"/>
            <p:nvPr/>
          </p:nvSpPr>
          <p:spPr>
            <a:xfrm>
              <a:off x="10488167" y="6184144"/>
              <a:ext cx="806930" cy="395526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fr-FR" sz="1600" b="1" dirty="0">
                  <a:solidFill>
                    <a:schemeClr val="bg1"/>
                  </a:solidFill>
                  <a:effectLst/>
                  <a:latin typeface="Helvetica" panose="020B0604020202020204" pitchFamily="34" charset="0"/>
                  <a:ea typeface="Calibri" panose="020F0502020204030204" pitchFamily="34" charset="0"/>
                </a:rPr>
                <a:t> ЉЊ</a:t>
              </a:r>
              <a:endParaRPr lang="fr-FR" sz="1600" dirty="0">
                <a:solidFill>
                  <a:schemeClr val="bg1"/>
                </a:solidFill>
              </a:endParaRPr>
            </a:p>
          </p:txBody>
        </p:sp>
      </p:grpSp>
      <p:sp>
        <p:nvSpPr>
          <p:cNvPr id="12" name="ZoneTexte 11">
            <a:extLst>
              <a:ext uri="{FF2B5EF4-FFF2-40B4-BE49-F238E27FC236}">
                <a16:creationId xmlns:a16="http://schemas.microsoft.com/office/drawing/2014/main" id="{CF5090D7-BE0A-4EBD-A0AB-E6A19AF68327}"/>
              </a:ext>
            </a:extLst>
          </p:cNvPr>
          <p:cNvSpPr txBox="1"/>
          <p:nvPr/>
        </p:nvSpPr>
        <p:spPr>
          <a:xfrm>
            <a:off x="4936689" y="5545639"/>
            <a:ext cx="1428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Sans logos…</a:t>
            </a:r>
          </a:p>
        </p:txBody>
      </p:sp>
    </p:spTree>
    <p:extLst>
      <p:ext uri="{BB962C8B-B14F-4D97-AF65-F5344CB8AC3E}">
        <p14:creationId xmlns:p14="http://schemas.microsoft.com/office/powerpoint/2010/main" val="2668579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3" grpId="0" animBg="1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29B5B9D0-AC6D-49AC-8E83-2726915B7A0F}"/>
              </a:ext>
            </a:extLst>
          </p:cNvPr>
          <p:cNvSpPr txBox="1"/>
          <p:nvPr/>
        </p:nvSpPr>
        <p:spPr>
          <a:xfrm>
            <a:off x="180975" y="12704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Apport à l’E.S.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960C167-1262-4086-8B8C-5996E59D4311}"/>
              </a:ext>
            </a:extLst>
          </p:cNvPr>
          <p:cNvSpPr txBox="1"/>
          <p:nvPr/>
        </p:nvSpPr>
        <p:spPr>
          <a:xfrm flipH="1">
            <a:off x="951547" y="334064"/>
            <a:ext cx="10060306" cy="1308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300000"/>
              </a:lnSpc>
            </a:pPr>
            <a:r>
              <a:rPr lang="fr-FR" sz="3200" b="1" dirty="0">
                <a:solidFill>
                  <a:schemeClr val="bg1"/>
                </a:solidFill>
              </a:rPr>
              <a:t>a) Pourquoi l’intégrer à l’ES ?   </a:t>
            </a:r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70E5626-2DB4-4AE3-9FBA-5A7404A29A04}"/>
              </a:ext>
            </a:extLst>
          </p:cNvPr>
          <p:cNvSpPr txBox="1"/>
          <p:nvPr/>
        </p:nvSpPr>
        <p:spPr>
          <a:xfrm flipH="1">
            <a:off x="2221174" y="2110608"/>
            <a:ext cx="83937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2.    Sensibiliser/former à la coopération et au partage (ODD12)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F2E28047-48BF-45E8-8E6F-F2A0B3FAFD6A}"/>
              </a:ext>
            </a:extLst>
          </p:cNvPr>
          <p:cNvSpPr txBox="1"/>
          <p:nvPr/>
        </p:nvSpPr>
        <p:spPr>
          <a:xfrm flipH="1">
            <a:off x="2223805" y="4239996"/>
            <a:ext cx="87880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1.    Prend naturellement sa place dans les projets d’élèves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A51334D5-9130-494D-A988-3595646218F5}"/>
              </a:ext>
            </a:extLst>
          </p:cNvPr>
          <p:cNvSpPr txBox="1"/>
          <p:nvPr/>
        </p:nvSpPr>
        <p:spPr>
          <a:xfrm flipH="1">
            <a:off x="948679" y="3620505"/>
            <a:ext cx="87880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chemeClr val="bg1"/>
                </a:solidFill>
              </a:rPr>
              <a:t>b) Comment ?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B67FFF62-4DCE-4B77-AE30-08ADEA5302F0}"/>
              </a:ext>
            </a:extLst>
          </p:cNvPr>
          <p:cNvSpPr txBox="1"/>
          <p:nvPr/>
        </p:nvSpPr>
        <p:spPr>
          <a:xfrm flipH="1">
            <a:off x="2229901" y="1700529"/>
            <a:ext cx="9037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fr-FR" sz="2400" b="1" dirty="0">
                <a:solidFill>
                  <a:schemeClr val="bg1"/>
                </a:solidFill>
              </a:rPr>
              <a:t>Méthode innovante de gestion de projet : s’enseigne et s’applique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A7CA85BE-5F42-41C9-BA09-37993C6A71D4}"/>
              </a:ext>
            </a:extLst>
          </p:cNvPr>
          <p:cNvSpPr txBox="1"/>
          <p:nvPr/>
        </p:nvSpPr>
        <p:spPr>
          <a:xfrm flipH="1">
            <a:off x="2229901" y="2837325"/>
            <a:ext cx="80933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4.    Réponse à l’introduction des TEES dans les programmes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1EA2531B-D5F3-4670-9B50-BF1036A88B69}"/>
              </a:ext>
            </a:extLst>
          </p:cNvPr>
          <p:cNvSpPr txBox="1"/>
          <p:nvPr/>
        </p:nvSpPr>
        <p:spPr>
          <a:xfrm flipH="1">
            <a:off x="2235997" y="3237495"/>
            <a:ext cx="80933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5.    Améliore l’employabilité des étudiants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8548C7D9-BF3C-479B-B7C9-006952D46A2A}"/>
              </a:ext>
            </a:extLst>
          </p:cNvPr>
          <p:cNvSpPr txBox="1"/>
          <p:nvPr/>
        </p:nvSpPr>
        <p:spPr>
          <a:xfrm flipH="1">
            <a:off x="2226435" y="4613369"/>
            <a:ext cx="87880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2.    Doit être préparée en amont et mise en œuvre durant le projet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E0B81A1F-4E80-4A85-80CE-910850C0FDA5}"/>
              </a:ext>
            </a:extLst>
          </p:cNvPr>
          <p:cNvSpPr txBox="1"/>
          <p:nvPr/>
        </p:nvSpPr>
        <p:spPr>
          <a:xfrm flipH="1">
            <a:off x="2223805" y="4982700"/>
            <a:ext cx="87880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3.    Nécessite de préparer/former les élèves préalablement 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01DD1A4D-F85E-4C57-B507-C1FD1570AD66}"/>
              </a:ext>
            </a:extLst>
          </p:cNvPr>
          <p:cNvSpPr txBox="1"/>
          <p:nvPr/>
        </p:nvSpPr>
        <p:spPr>
          <a:xfrm flipH="1">
            <a:off x="2221175" y="5394021"/>
            <a:ext cx="87880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4.    Nécessite de former les enseignants 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B370758D-E057-4DBB-A292-320EBDE62E54}"/>
              </a:ext>
            </a:extLst>
          </p:cNvPr>
          <p:cNvSpPr txBox="1"/>
          <p:nvPr/>
        </p:nvSpPr>
        <p:spPr>
          <a:xfrm flipH="1">
            <a:off x="2229901" y="2467994"/>
            <a:ext cx="80933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3.    Compétences transverses d’éco-conception (CTI)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85D70AA0-E9F7-4BBF-8433-C47B378130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7070" y="2859581"/>
            <a:ext cx="9037860" cy="3871379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EAD0463D-16D0-427B-B4CC-E1BA2C0D27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7664" y="2536320"/>
            <a:ext cx="9037860" cy="386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97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6" grpId="0"/>
      <p:bldP spid="17" grpId="0"/>
      <p:bldP spid="19" grpId="0"/>
      <p:bldP spid="20" grpId="0"/>
      <p:bldP spid="22" grpId="0"/>
      <p:bldP spid="23" grpId="0"/>
      <p:bldP spid="24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29B5B9D0-AC6D-49AC-8E83-2726915B7A0F}"/>
              </a:ext>
            </a:extLst>
          </p:cNvPr>
          <p:cNvSpPr txBox="1"/>
          <p:nvPr/>
        </p:nvSpPr>
        <p:spPr>
          <a:xfrm>
            <a:off x="180975" y="12704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Apport à l’E.S.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960C167-1262-4086-8B8C-5996E59D4311}"/>
              </a:ext>
            </a:extLst>
          </p:cNvPr>
          <p:cNvSpPr txBox="1"/>
          <p:nvPr/>
        </p:nvSpPr>
        <p:spPr>
          <a:xfrm flipH="1">
            <a:off x="951547" y="334064"/>
            <a:ext cx="10060306" cy="1308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300000"/>
              </a:lnSpc>
            </a:pPr>
            <a:r>
              <a:rPr lang="fr-FR" sz="3200" b="1" dirty="0">
                <a:solidFill>
                  <a:schemeClr val="bg1"/>
                </a:solidFill>
              </a:rPr>
              <a:t>Etapes d’introduction dans les projets </a:t>
            </a:r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70E5626-2DB4-4AE3-9FBA-5A7404A29A04}"/>
              </a:ext>
            </a:extLst>
          </p:cNvPr>
          <p:cNvSpPr txBox="1"/>
          <p:nvPr/>
        </p:nvSpPr>
        <p:spPr>
          <a:xfrm flipH="1">
            <a:off x="2221175" y="2101988"/>
            <a:ext cx="89327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1.    Préparer en amont : cahier des charges, temps supplémentaire 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F2E28047-48BF-45E8-8E6F-F2A0B3FAFD6A}"/>
              </a:ext>
            </a:extLst>
          </p:cNvPr>
          <p:cNvSpPr txBox="1"/>
          <p:nvPr/>
        </p:nvSpPr>
        <p:spPr>
          <a:xfrm flipH="1">
            <a:off x="2229901" y="4988499"/>
            <a:ext cx="87880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2.    Dégager les compétences mobilisées à travers les RAV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A51334D5-9130-494D-A988-3595646218F5}"/>
              </a:ext>
            </a:extLst>
          </p:cNvPr>
          <p:cNvSpPr txBox="1"/>
          <p:nvPr/>
        </p:nvSpPr>
        <p:spPr>
          <a:xfrm flipH="1">
            <a:off x="951547" y="3919215"/>
            <a:ext cx="84210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chemeClr val="bg1"/>
                </a:solidFill>
              </a:rPr>
              <a:t>Pérenniser la pratique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B67FFF62-4DCE-4B77-AE30-08ADEA5302F0}"/>
              </a:ext>
            </a:extLst>
          </p:cNvPr>
          <p:cNvSpPr txBox="1"/>
          <p:nvPr/>
        </p:nvSpPr>
        <p:spPr>
          <a:xfrm flipH="1">
            <a:off x="2229901" y="1735002"/>
            <a:ext cx="8856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0.    Se former (enseignants) à la compostabilité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A7CA85BE-5F42-41C9-BA09-37993C6A71D4}"/>
              </a:ext>
            </a:extLst>
          </p:cNvPr>
          <p:cNvSpPr txBox="1"/>
          <p:nvPr/>
        </p:nvSpPr>
        <p:spPr>
          <a:xfrm flipH="1">
            <a:off x="2229901" y="2837325"/>
            <a:ext cx="80933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3.    Utiliser les composts des projets précédents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1EA2531B-D5F3-4670-9B50-BF1036A88B69}"/>
              </a:ext>
            </a:extLst>
          </p:cNvPr>
          <p:cNvSpPr txBox="1"/>
          <p:nvPr/>
        </p:nvSpPr>
        <p:spPr>
          <a:xfrm flipH="1">
            <a:off x="2235996" y="3237495"/>
            <a:ext cx="88507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4.    Faire le bilan du compost en même temps que celui du projet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8548C7D9-BF3C-479B-B7C9-006952D46A2A}"/>
              </a:ext>
            </a:extLst>
          </p:cNvPr>
          <p:cNvSpPr txBox="1"/>
          <p:nvPr/>
        </p:nvSpPr>
        <p:spPr>
          <a:xfrm flipH="1">
            <a:off x="2221175" y="5365165"/>
            <a:ext cx="87880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3.    Alimenter le référentiel de compétences de la structure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E0B81A1F-4E80-4A85-80CE-910850C0FDA5}"/>
              </a:ext>
            </a:extLst>
          </p:cNvPr>
          <p:cNvSpPr txBox="1"/>
          <p:nvPr/>
        </p:nvSpPr>
        <p:spPr>
          <a:xfrm flipH="1">
            <a:off x="2212448" y="5756827"/>
            <a:ext cx="1938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4.    Normer ? 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01DD1A4D-F85E-4C57-B507-C1FD1570AD66}"/>
              </a:ext>
            </a:extLst>
          </p:cNvPr>
          <p:cNvSpPr txBox="1"/>
          <p:nvPr/>
        </p:nvSpPr>
        <p:spPr>
          <a:xfrm flipH="1">
            <a:off x="2229901" y="4608312"/>
            <a:ext cx="9838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1.    Favoriser l’émergence d’une communauté de pratiques (interconnexion) 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B370758D-E057-4DBB-A292-320EBDE62E54}"/>
              </a:ext>
            </a:extLst>
          </p:cNvPr>
          <p:cNvSpPr txBox="1"/>
          <p:nvPr/>
        </p:nvSpPr>
        <p:spPr>
          <a:xfrm flipH="1">
            <a:off x="2229901" y="2467994"/>
            <a:ext cx="80933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2.    Sensibiliser fortement les élèves pour qu’ils s’impliquent</a:t>
            </a:r>
          </a:p>
        </p:txBody>
      </p:sp>
    </p:spTree>
    <p:extLst>
      <p:ext uri="{BB962C8B-B14F-4D97-AF65-F5344CB8AC3E}">
        <p14:creationId xmlns:p14="http://schemas.microsoft.com/office/powerpoint/2010/main" val="2873304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6" grpId="0"/>
      <p:bldP spid="17" grpId="0"/>
      <p:bldP spid="19" grpId="0"/>
      <p:bldP spid="20" grpId="0"/>
      <p:bldP spid="22" grpId="0"/>
      <p:bldP spid="23" grpId="0"/>
      <p:bldP spid="24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0799A244-ABB2-499E-A06D-B0BEAAF9091A}"/>
              </a:ext>
            </a:extLst>
          </p:cNvPr>
          <p:cNvSpPr txBox="1"/>
          <p:nvPr/>
        </p:nvSpPr>
        <p:spPr>
          <a:xfrm>
            <a:off x="1057275" y="1416367"/>
            <a:ext cx="10735628" cy="25837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32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Les défis à relever :</a:t>
            </a:r>
          </a:p>
          <a:p>
            <a:pPr>
              <a:lnSpc>
                <a:spcPct val="150000"/>
              </a:lnSpc>
            </a:pPr>
            <a:endParaRPr lang="fr-FR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Préparer en amont la compostabilité d’un projet (</a:t>
            </a:r>
            <a:r>
              <a:rPr lang="fr-FR" sz="2000" b="1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comm</a:t>
            </a:r>
            <a:r>
              <a:rPr lang="fr-FR" sz="20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, étapes, méthodo)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Recueillir l’adhésion de l’équipe (compréhension,  implication)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Etablir une gare centrale efficace (critères d’efficacité, mise en place, choix techniques)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D100334-34F8-4255-A50D-66C89495B4B2}"/>
              </a:ext>
            </a:extLst>
          </p:cNvPr>
          <p:cNvSpPr txBox="1"/>
          <p:nvPr/>
        </p:nvSpPr>
        <p:spPr>
          <a:xfrm>
            <a:off x="180975" y="12704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Apport à l’E.S.</a:t>
            </a:r>
          </a:p>
        </p:txBody>
      </p:sp>
    </p:spTree>
    <p:extLst>
      <p:ext uri="{BB962C8B-B14F-4D97-AF65-F5344CB8AC3E}">
        <p14:creationId xmlns:p14="http://schemas.microsoft.com/office/powerpoint/2010/main" val="41586539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6F5F2D36-3598-40DA-B070-8EB357A81A41}"/>
              </a:ext>
            </a:extLst>
          </p:cNvPr>
          <p:cNvSpPr txBox="1"/>
          <p:nvPr/>
        </p:nvSpPr>
        <p:spPr>
          <a:xfrm flipH="1">
            <a:off x="1438275" y="1200839"/>
            <a:ext cx="55067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>
                <a:solidFill>
                  <a:schemeClr val="bg1"/>
                </a:solidFill>
              </a:rPr>
              <a:t>Expérimentations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4B38050-457E-41C6-A458-BF9874ECC39E}"/>
              </a:ext>
            </a:extLst>
          </p:cNvPr>
          <p:cNvSpPr txBox="1"/>
          <p:nvPr/>
        </p:nvSpPr>
        <p:spPr>
          <a:xfrm>
            <a:off x="2434728" y="2801787"/>
            <a:ext cx="3838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  <a:hlinkClick r:id="rId2"/>
              </a:rPr>
              <a:t>OSONS</a:t>
            </a:r>
            <a:r>
              <a:rPr lang="fr-FR" b="1" dirty="0">
                <a:solidFill>
                  <a:schemeClr val="bg1"/>
                </a:solidFill>
              </a:rPr>
              <a:t>   Collectif OSONS/interpole</a:t>
            </a:r>
            <a:endParaRPr lang="fr-FR" b="1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FE9F98F-4F9F-4684-AAB8-AD0AD8CD73B4}"/>
              </a:ext>
            </a:extLst>
          </p:cNvPr>
          <p:cNvSpPr txBox="1"/>
          <p:nvPr/>
        </p:nvSpPr>
        <p:spPr>
          <a:xfrm>
            <a:off x="2434729" y="3330551"/>
            <a:ext cx="2390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  <a:hlinkClick r:id="rId3"/>
              </a:rPr>
              <a:t>DECART</a:t>
            </a:r>
            <a:r>
              <a:rPr lang="fr-FR" b="1" dirty="0">
                <a:solidFill>
                  <a:schemeClr val="bg1"/>
                </a:solidFill>
              </a:rPr>
              <a:t>    </a:t>
            </a:r>
            <a:r>
              <a:rPr lang="fr-FR" b="1" dirty="0" err="1">
                <a:solidFill>
                  <a:schemeClr val="bg1"/>
                </a:solidFill>
              </a:rPr>
              <a:t>DECART</a:t>
            </a:r>
            <a:endParaRPr lang="fr-FR" b="1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FC2649DC-E519-46C9-8AE0-7178BE586F33}"/>
              </a:ext>
            </a:extLst>
          </p:cNvPr>
          <p:cNvSpPr txBox="1"/>
          <p:nvPr/>
        </p:nvSpPr>
        <p:spPr>
          <a:xfrm>
            <a:off x="2434728" y="3907905"/>
            <a:ext cx="4990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  <a:hlinkClick r:id="rId4"/>
              </a:rPr>
              <a:t>Test projet étudiant</a:t>
            </a:r>
            <a:r>
              <a:rPr lang="fr-FR" b="1" dirty="0">
                <a:solidFill>
                  <a:schemeClr val="bg1"/>
                </a:solidFill>
              </a:rPr>
              <a:t>    Test projet étudiant</a:t>
            </a:r>
            <a:endParaRPr lang="fr-FR" b="1" dirty="0"/>
          </a:p>
          <a:p>
            <a:endParaRPr lang="fr-FR" b="1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21E4B1CB-E324-415A-B600-BAEC1A3EAB25}"/>
              </a:ext>
            </a:extLst>
          </p:cNvPr>
          <p:cNvSpPr txBox="1"/>
          <p:nvPr/>
        </p:nvSpPr>
        <p:spPr>
          <a:xfrm>
            <a:off x="2431681" y="2277531"/>
            <a:ext cx="2390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>
                <a:solidFill>
                  <a:schemeClr val="bg1"/>
                </a:solidFill>
                <a:hlinkClick r:id="rId5"/>
              </a:rPr>
              <a:t>Yeswiki</a:t>
            </a:r>
            <a:r>
              <a:rPr lang="fr-FR" b="1" dirty="0">
                <a:solidFill>
                  <a:schemeClr val="bg1"/>
                </a:solidFill>
              </a:rPr>
              <a:t>    </a:t>
            </a:r>
            <a:r>
              <a:rPr lang="fr-FR" b="1" dirty="0" err="1">
                <a:solidFill>
                  <a:schemeClr val="bg1"/>
                </a:solidFill>
              </a:rPr>
              <a:t>Yeswiki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3094188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1322545C-72A6-45D2-B4DB-8C90DA49B788}"/>
              </a:ext>
            </a:extLst>
          </p:cNvPr>
          <p:cNvSpPr txBox="1"/>
          <p:nvPr/>
        </p:nvSpPr>
        <p:spPr>
          <a:xfrm>
            <a:off x="4735902" y="2782669"/>
            <a:ext cx="2104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chemeClr val="bg1"/>
                </a:solidFill>
              </a:rPr>
              <a:t>MERCI !</a:t>
            </a:r>
          </a:p>
        </p:txBody>
      </p:sp>
    </p:spTree>
    <p:extLst>
      <p:ext uri="{BB962C8B-B14F-4D97-AF65-F5344CB8AC3E}">
        <p14:creationId xmlns:p14="http://schemas.microsoft.com/office/powerpoint/2010/main" val="8518804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1322545C-72A6-45D2-B4DB-8C90DA49B788}"/>
              </a:ext>
            </a:extLst>
          </p:cNvPr>
          <p:cNvSpPr txBox="1"/>
          <p:nvPr/>
        </p:nvSpPr>
        <p:spPr>
          <a:xfrm>
            <a:off x="4735902" y="2782669"/>
            <a:ext cx="2104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chemeClr val="bg1"/>
                </a:solidFill>
              </a:rPr>
              <a:t>ANNEXES</a:t>
            </a:r>
          </a:p>
        </p:txBody>
      </p:sp>
    </p:spTree>
    <p:extLst>
      <p:ext uri="{BB962C8B-B14F-4D97-AF65-F5344CB8AC3E}">
        <p14:creationId xmlns:p14="http://schemas.microsoft.com/office/powerpoint/2010/main" val="3951344490"/>
      </p:ext>
    </p:extLst>
  </p:cSld>
  <p:clrMapOvr>
    <a:masterClrMapping/>
  </p:clrMapOvr>
</p:sld>
</file>

<file path=ppt/theme/theme1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14466</TotalTime>
  <Words>391</Words>
  <Application>Microsoft Office PowerPoint</Application>
  <PresentationFormat>Grand écran</PresentationFormat>
  <Paragraphs>62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Helvetica</vt:lpstr>
      <vt:lpstr>1_Thème Office</vt:lpstr>
      <vt:lpstr>Conception personnalisée</vt:lpstr>
      <vt:lpstr>Qu’est ce que le compostage de projet peut apporter à l’enseignement supérieur ?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Qu’est ce que le compostage de projet peut apporter à l’enseignement supérieur ?</dc:title>
  <dc:creator>Horatio Hornblower</dc:creator>
  <cp:lastModifiedBy>Horatio Hornblower</cp:lastModifiedBy>
  <cp:revision>14</cp:revision>
  <dcterms:created xsi:type="dcterms:W3CDTF">2023-05-17T14:13:34Z</dcterms:created>
  <dcterms:modified xsi:type="dcterms:W3CDTF">2023-06-07T17:33:23Z</dcterms:modified>
</cp:coreProperties>
</file>