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57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CC675-33CE-42C5-B4E9-180328FF3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C6BFC8-B467-4463-B82E-05594141E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1EB66D-2BA2-4FEA-A00C-08D763C0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8C44-A5B9-4A03-B6B4-06041D4D8CF2}" type="datetimeFigureOut">
              <a:rPr lang="fr-FR" smtClean="0"/>
              <a:t>19/06/2023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E3267-2E1E-4111-B7CF-CB7EE96D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F59D4-B976-474E-9027-DC9EB452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FFEE-FC74-468B-81BA-99C6F2703C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66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2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22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074D40-28E7-4540-BE3E-A5AC8941E4AE}"/>
              </a:ext>
            </a:extLst>
          </p:cNvPr>
          <p:cNvSpPr/>
          <p:nvPr userDrawn="1"/>
        </p:nvSpPr>
        <p:spPr>
          <a:xfrm>
            <a:off x="-11071" y="-3134"/>
            <a:ext cx="12192000" cy="6858000"/>
          </a:xfrm>
          <a:prstGeom prst="rect">
            <a:avLst/>
          </a:prstGeom>
          <a:solidFill>
            <a:srgbClr val="556995"/>
          </a:solidFill>
          <a:ln w="28575">
            <a:solidFill>
              <a:srgbClr val="E69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B0C19BE3-2EC3-4BAB-A6D5-F696A516F249}"/>
              </a:ext>
            </a:extLst>
          </p:cNvPr>
          <p:cNvSpPr txBox="1">
            <a:spLocks/>
          </p:cNvSpPr>
          <p:nvPr userDrawn="1"/>
        </p:nvSpPr>
        <p:spPr>
          <a:xfrm>
            <a:off x="205595" y="6260644"/>
            <a:ext cx="10819705" cy="536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Decart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meeting 1                                                                     </a:t>
            </a:r>
            <a:fld id="{D9B9BFDF-65DB-4ADB-AB87-A81E96BB498C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‹N°›</a:t>
            </a:fld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                                                               Gilles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Jacovetti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0A3F49-8ACD-4AB7-A5A5-91E57ECD86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333" y="6384806"/>
            <a:ext cx="1069563" cy="39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26646BE-D73F-40FB-BFDB-15962D4B76E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502965" y="106033"/>
            <a:ext cx="590910" cy="29078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BB26200-9CA9-49E8-A4B8-59F0C14B1D5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777" y="85263"/>
            <a:ext cx="590909" cy="33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2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0" r:id="rId3"/>
    <p:sldLayoutId id="2147483662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ile:Cc-by-nc-sa_icon.svg" TargetMode="External"/><Relationship Id="rId13" Type="http://schemas.openxmlformats.org/officeDocument/2006/relationships/image" Target="../media/image12.png"/><Relationship Id="rId3" Type="http://schemas.openxmlformats.org/officeDocument/2006/relationships/hyperlink" Target="https://en.wikipedia.org/wiki/Remix_culture" TargetMode="External"/><Relationship Id="rId7" Type="http://schemas.openxmlformats.org/officeDocument/2006/relationships/image" Target="../media/image9.png"/><Relationship Id="rId12" Type="http://schemas.openxmlformats.org/officeDocument/2006/relationships/hyperlink" Target="https://en.wikipedia.org/wiki/File:Cc_by-nc-nd_icon.svg" TargetMode="External"/><Relationship Id="rId2" Type="http://schemas.openxmlformats.org/officeDocument/2006/relationships/hyperlink" Target="https://en.wikipedia.org/wiki/Attribution_(copyright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File:Cc_by-nc_icon.svg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hyperlink" Target="https://en.wikipedia.org/wiki/File:CC_BY-SA_icon.svg" TargetMode="External"/><Relationship Id="rId4" Type="http://schemas.openxmlformats.org/officeDocument/2006/relationships/hyperlink" Target="https://en.wikipedia.org/wiki/File:CC_BY_icon.svg" TargetMode="External"/><Relationship Id="rId9" Type="http://schemas.openxmlformats.org/officeDocument/2006/relationships/image" Target="../media/image10.png"/><Relationship Id="rId14" Type="http://schemas.openxmlformats.org/officeDocument/2006/relationships/hyperlink" Target="https://en.wikipedia.org/wiki/File:Cc_by-nd_icon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ub.imt-atlantique.fr/decart/?page_id=4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8329D3-CE83-4F2E-B1ED-2DBF521375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>
                <a:solidFill>
                  <a:schemeClr val="bg1"/>
                </a:solidFill>
              </a:rPr>
              <a:t>Why</a:t>
            </a:r>
            <a:r>
              <a:rPr lang="fr-FR" b="1" dirty="0">
                <a:solidFill>
                  <a:schemeClr val="bg1"/>
                </a:solidFill>
              </a:rPr>
              <a:t> a compost of DECART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7E8737F-FE03-4750-B0ED-FA34FCC92A02}"/>
              </a:ext>
            </a:extLst>
          </p:cNvPr>
          <p:cNvSpPr txBox="1"/>
          <p:nvPr/>
        </p:nvSpPr>
        <p:spPr>
          <a:xfrm>
            <a:off x="163901" y="138823"/>
            <a:ext cx="47445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WP4  : </a:t>
            </a:r>
            <a:r>
              <a:rPr lang="fr-FR" sz="3200" dirty="0" err="1">
                <a:solidFill>
                  <a:schemeClr val="bg1"/>
                </a:solidFill>
              </a:rPr>
              <a:t>Com&amp;Dissem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4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A3EE3C7-7560-410D-91FC-625EF508FC21}"/>
              </a:ext>
            </a:extLst>
          </p:cNvPr>
          <p:cNvSpPr txBox="1"/>
          <p:nvPr/>
        </p:nvSpPr>
        <p:spPr>
          <a:xfrm flipH="1">
            <a:off x="951547" y="388423"/>
            <a:ext cx="100603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fr-FR" sz="3200" b="1" dirty="0">
                <a:solidFill>
                  <a:schemeClr val="bg1"/>
                </a:solidFill>
              </a:rPr>
              <a:t>Principles of </a:t>
            </a:r>
            <a:r>
              <a:rPr lang="fr-FR" sz="3200" b="1" dirty="0" err="1">
                <a:solidFill>
                  <a:schemeClr val="bg1"/>
                </a:solidFill>
              </a:rPr>
              <a:t>project</a:t>
            </a:r>
            <a:r>
              <a:rPr lang="fr-FR" sz="3200" b="1" dirty="0">
                <a:solidFill>
                  <a:schemeClr val="bg1"/>
                </a:solidFill>
              </a:rPr>
              <a:t> compost</a:t>
            </a:r>
          </a:p>
          <a:p>
            <a:pPr>
              <a:lnSpc>
                <a:spcPct val="300000"/>
              </a:lnSpc>
            </a:pPr>
            <a:endParaRPr lang="fr-FR" sz="1400" b="1" dirty="0">
              <a:solidFill>
                <a:schemeClr val="bg1"/>
              </a:solidFill>
            </a:endParaRPr>
          </a:p>
          <a:p>
            <a:pPr>
              <a:lnSpc>
                <a:spcPct val="300000"/>
              </a:lnSpc>
            </a:pPr>
            <a:endParaRPr lang="fr-FR" sz="3200" b="1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799A244-ABB2-499E-A06D-B0BEAAF9091A}"/>
              </a:ext>
            </a:extLst>
          </p:cNvPr>
          <p:cNvSpPr txBox="1"/>
          <p:nvPr/>
        </p:nvSpPr>
        <p:spPr>
          <a:xfrm>
            <a:off x="1246822" y="1915197"/>
            <a:ext cx="10716578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Slice </a:t>
            </a:r>
            <a:r>
              <a:rPr lang="fr-FR" sz="2000" b="1" dirty="0">
                <a:solidFill>
                  <a:schemeClr val="accent2"/>
                </a:solidFill>
              </a:rPr>
              <a:t>productions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in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sub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-productions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easily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reusable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by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any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one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interested</a:t>
            </a:r>
            <a:endParaRPr lang="fr-FR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1E85166-6D37-46A1-9D8A-34AF9EA25D70}"/>
              </a:ext>
            </a:extLst>
          </p:cNvPr>
          <p:cNvGrpSpPr/>
          <p:nvPr/>
        </p:nvGrpSpPr>
        <p:grpSpPr>
          <a:xfrm>
            <a:off x="506465" y="3930633"/>
            <a:ext cx="8463136" cy="1739282"/>
            <a:chOff x="531493" y="3912692"/>
            <a:chExt cx="8463136" cy="1739282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7D75CFF6-2C1C-4AD4-B259-CAAE8B7EA085}"/>
                </a:ext>
              </a:extLst>
            </p:cNvPr>
            <p:cNvSpPr txBox="1"/>
            <p:nvPr/>
          </p:nvSpPr>
          <p:spPr>
            <a:xfrm flipH="1">
              <a:off x="531493" y="3912692"/>
              <a:ext cx="34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Exemple : </a:t>
              </a:r>
            </a:p>
          </p:txBody>
        </p:sp>
        <p:pic>
          <p:nvPicPr>
            <p:cNvPr id="1026" name="Picture 2" descr="Icône Vidéos, médias dans Bubble Line">
              <a:extLst>
                <a:ext uri="{FF2B5EF4-FFF2-40B4-BE49-F238E27FC236}">
                  <a16:creationId xmlns:a16="http://schemas.microsoft.com/office/drawing/2014/main" id="{5112953C-317E-4FF9-8F0C-0C65D4A51F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4330166"/>
              <a:ext cx="1247276" cy="1247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cône Video dans Internet and web flat icons free">
              <a:extLst>
                <a:ext uri="{FF2B5EF4-FFF2-40B4-BE49-F238E27FC236}">
                  <a16:creationId xmlns:a16="http://schemas.microsoft.com/office/drawing/2014/main" id="{4AE33FD6-7069-4C0D-BC8D-60C786FCBE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8805" y="4287996"/>
              <a:ext cx="1363978" cy="1363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son ondulé ">
              <a:extLst>
                <a:ext uri="{FF2B5EF4-FFF2-40B4-BE49-F238E27FC236}">
                  <a16:creationId xmlns:a16="http://schemas.microsoft.com/office/drawing/2014/main" id="{9F574F92-017A-41A0-9422-3D6A2FF87A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714" y="4377273"/>
              <a:ext cx="509591" cy="509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son ondulé ">
              <a:extLst>
                <a:ext uri="{FF2B5EF4-FFF2-40B4-BE49-F238E27FC236}">
                  <a16:creationId xmlns:a16="http://schemas.microsoft.com/office/drawing/2014/main" id="{CB38CC6E-9768-49CA-A337-CECF10DE5C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8712" y="4308498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Icône Video dans Internet and web flat icons free">
              <a:extLst>
                <a:ext uri="{FF2B5EF4-FFF2-40B4-BE49-F238E27FC236}">
                  <a16:creationId xmlns:a16="http://schemas.microsoft.com/office/drawing/2014/main" id="{E98C5203-9050-4DE1-B331-5DD4BECA02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5937" y="4307981"/>
              <a:ext cx="638692" cy="638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Flèche : droite 8">
              <a:extLst>
                <a:ext uri="{FF2B5EF4-FFF2-40B4-BE49-F238E27FC236}">
                  <a16:creationId xmlns:a16="http://schemas.microsoft.com/office/drawing/2014/main" id="{B961D358-A3F7-414A-90EE-D184CC6ACD1D}"/>
                </a:ext>
              </a:extLst>
            </p:cNvPr>
            <p:cNvSpPr/>
            <p:nvPr/>
          </p:nvSpPr>
          <p:spPr>
            <a:xfrm>
              <a:off x="3556050" y="4792244"/>
              <a:ext cx="1057275" cy="37385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E1C07B48-CB42-4D32-A708-95A300E20A29}"/>
                </a:ext>
              </a:extLst>
            </p:cNvPr>
            <p:cNvSpPr/>
            <p:nvPr/>
          </p:nvSpPr>
          <p:spPr>
            <a:xfrm>
              <a:off x="4959025" y="4455796"/>
              <a:ext cx="1212676" cy="948077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8E8020AE-49FF-4625-84C8-34EA0BB0DFE7}"/>
                </a:ext>
              </a:extLst>
            </p:cNvPr>
            <p:cNvSpPr/>
            <p:nvPr/>
          </p:nvSpPr>
          <p:spPr>
            <a:xfrm>
              <a:off x="7740325" y="4427221"/>
              <a:ext cx="1212676" cy="948077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9E7FC62B-A17E-4391-80A6-F33112A4B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08119" y="4467042"/>
              <a:ext cx="323850" cy="35181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BFA0E021-E1D6-4FDA-9EBF-E17220B4A9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4805" y="4534399"/>
              <a:ext cx="261439" cy="21709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Croix 19">
              <a:extLst>
                <a:ext uri="{FF2B5EF4-FFF2-40B4-BE49-F238E27FC236}">
                  <a16:creationId xmlns:a16="http://schemas.microsoft.com/office/drawing/2014/main" id="{596BA164-EE84-49DA-938A-FA90DBA2C009}"/>
                </a:ext>
              </a:extLst>
            </p:cNvPr>
            <p:cNvSpPr/>
            <p:nvPr/>
          </p:nvSpPr>
          <p:spPr>
            <a:xfrm>
              <a:off x="6598088" y="4597889"/>
              <a:ext cx="710764" cy="746270"/>
            </a:xfrm>
            <a:prstGeom prst="plus">
              <a:avLst>
                <a:gd name="adj" fmla="val 3840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Croix 25">
            <a:extLst>
              <a:ext uri="{FF2B5EF4-FFF2-40B4-BE49-F238E27FC236}">
                <a16:creationId xmlns:a16="http://schemas.microsoft.com/office/drawing/2014/main" id="{333E6E97-98E6-4630-A107-BE7FA4A6BD25}"/>
              </a:ext>
            </a:extLst>
          </p:cNvPr>
          <p:cNvSpPr/>
          <p:nvPr/>
        </p:nvSpPr>
        <p:spPr>
          <a:xfrm>
            <a:off x="9362722" y="4591823"/>
            <a:ext cx="710764" cy="746270"/>
          </a:xfrm>
          <a:prstGeom prst="plus">
            <a:avLst>
              <a:gd name="adj" fmla="val 3840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6" name="Picture 12" descr="Symbole d'extension de fichier texte txt - Icônes interface ...">
            <a:extLst>
              <a:ext uri="{FF2B5EF4-FFF2-40B4-BE49-F238E27FC236}">
                <a16:creationId xmlns:a16="http://schemas.microsoft.com/office/drawing/2014/main" id="{30D0603B-2F2A-440A-8227-946FE1024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025" y="4262486"/>
            <a:ext cx="1146910" cy="114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roix 22">
            <a:extLst>
              <a:ext uri="{FF2B5EF4-FFF2-40B4-BE49-F238E27FC236}">
                <a16:creationId xmlns:a16="http://schemas.microsoft.com/office/drawing/2014/main" id="{FC0B798B-F372-4E1B-B748-4CBE4FA05E49}"/>
              </a:ext>
            </a:extLst>
          </p:cNvPr>
          <p:cNvSpPr/>
          <p:nvPr/>
        </p:nvSpPr>
        <p:spPr>
          <a:xfrm>
            <a:off x="9463306" y="5609818"/>
            <a:ext cx="585950" cy="624879"/>
          </a:xfrm>
          <a:prstGeom prst="plus">
            <a:avLst>
              <a:gd name="adj" fmla="val 3840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587DBD4-1ACF-4E83-B752-4225C5ED4E77}"/>
              </a:ext>
            </a:extLst>
          </p:cNvPr>
          <p:cNvGrpSpPr/>
          <p:nvPr/>
        </p:nvGrpSpPr>
        <p:grpSpPr>
          <a:xfrm>
            <a:off x="10328813" y="5466919"/>
            <a:ext cx="973295" cy="986892"/>
            <a:chOff x="10328813" y="5426704"/>
            <a:chExt cx="1146910" cy="1152966"/>
          </a:xfrm>
        </p:grpSpPr>
        <p:pic>
          <p:nvPicPr>
            <p:cNvPr id="25" name="Picture 12" descr="Symbole d'extension de fichier texte txt - Icônes interface ...">
              <a:extLst>
                <a:ext uri="{FF2B5EF4-FFF2-40B4-BE49-F238E27FC236}">
                  <a16:creationId xmlns:a16="http://schemas.microsoft.com/office/drawing/2014/main" id="{DE03099A-C694-4A22-98F5-2009A876A1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8813" y="5426704"/>
              <a:ext cx="1146910" cy="114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ED2A2789-2BBD-46BF-8E6C-C12E8853C987}"/>
                </a:ext>
              </a:extLst>
            </p:cNvPr>
            <p:cNvSpPr txBox="1"/>
            <p:nvPr/>
          </p:nvSpPr>
          <p:spPr>
            <a:xfrm>
              <a:off x="10488167" y="6184144"/>
              <a:ext cx="806930" cy="39552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  <a:effectLst/>
                  <a:latin typeface="Helvetica" panose="020B0604020202020204" pitchFamily="34" charset="0"/>
                  <a:ea typeface="Calibri" panose="020F0502020204030204" pitchFamily="34" charset="0"/>
                </a:rPr>
                <a:t> ЉЊ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CF5090D7-BE0A-4EBD-A0AB-E6A19AF68327}"/>
              </a:ext>
            </a:extLst>
          </p:cNvPr>
          <p:cNvSpPr txBox="1"/>
          <p:nvPr/>
        </p:nvSpPr>
        <p:spPr>
          <a:xfrm>
            <a:off x="4936689" y="5545639"/>
            <a:ext cx="142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no logos…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7023A52-2E58-4088-AE8E-671FA5C1F306}"/>
              </a:ext>
            </a:extLst>
          </p:cNvPr>
          <p:cNvSpPr txBox="1"/>
          <p:nvPr/>
        </p:nvSpPr>
        <p:spPr>
          <a:xfrm>
            <a:off x="1241802" y="2433391"/>
            <a:ext cx="10060306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Collect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000" b="1" dirty="0">
                <a:solidFill>
                  <a:schemeClr val="accent2"/>
                </a:solidFill>
              </a:rPr>
              <a:t>narrative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of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project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(</a:t>
            </a:r>
            <a:r>
              <a:rPr lang="fr-FR" sz="2000" b="1" u="sng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méthodology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timeline,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context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history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reports…)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C1AC8A-9693-4EDB-8B05-E6D9152A0C67}"/>
              </a:ext>
            </a:extLst>
          </p:cNvPr>
          <p:cNvSpPr txBox="1"/>
          <p:nvPr/>
        </p:nvSpPr>
        <p:spPr>
          <a:xfrm flipH="1">
            <a:off x="1239500" y="2933263"/>
            <a:ext cx="9000553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Create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a </a:t>
            </a:r>
            <a:r>
              <a:rPr lang="fr-FR" sz="2000" b="1" dirty="0">
                <a:solidFill>
                  <a:schemeClr val="accent2"/>
                </a:solidFill>
              </a:rPr>
              <a:t>structure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to store and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share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thoses</a:t>
            </a:r>
            <a:r>
              <a:rPr lang="fr-FR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informations ; </a:t>
            </a:r>
            <a:r>
              <a:rPr lang="fr-FR" sz="20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disseminate</a:t>
            </a:r>
            <a:endParaRPr lang="fr-FR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 animBg="1"/>
      <p:bldP spid="23" grpId="0" animBg="1"/>
      <p:bldP spid="1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E6EC18-1A2D-4C4C-9C64-847B2B81C0AF}"/>
              </a:ext>
            </a:extLst>
          </p:cNvPr>
          <p:cNvSpPr txBox="1"/>
          <p:nvPr/>
        </p:nvSpPr>
        <p:spPr>
          <a:xfrm>
            <a:off x="1265207" y="1595886"/>
            <a:ext cx="96615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>
                <a:solidFill>
                  <a:schemeClr val="bg1"/>
                </a:solidFill>
              </a:rPr>
              <a:t>Interests</a:t>
            </a:r>
            <a:r>
              <a:rPr lang="fr-FR" sz="2000" b="1" dirty="0">
                <a:solidFill>
                  <a:schemeClr val="bg1"/>
                </a:solidFill>
              </a:rPr>
              <a:t>: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err="1">
                <a:solidFill>
                  <a:schemeClr val="bg1"/>
                </a:solidFill>
              </a:rPr>
              <a:t>Keep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precisely</a:t>
            </a:r>
            <a:r>
              <a:rPr lang="fr-FR" sz="2000" b="1" dirty="0">
                <a:solidFill>
                  <a:schemeClr val="bg1"/>
                </a:solidFill>
              </a:rPr>
              <a:t> the </a:t>
            </a:r>
            <a:r>
              <a:rPr lang="fr-FR" sz="2000" b="1" dirty="0" err="1">
                <a:solidFill>
                  <a:schemeClr val="bg1"/>
                </a:solidFill>
              </a:rPr>
              <a:t>history</a:t>
            </a:r>
            <a:r>
              <a:rPr lang="fr-FR" sz="2000" b="1" dirty="0">
                <a:solidFill>
                  <a:schemeClr val="bg1"/>
                </a:solidFill>
              </a:rPr>
              <a:t> of the </a:t>
            </a:r>
            <a:r>
              <a:rPr lang="fr-FR" sz="2000" b="1" dirty="0" err="1">
                <a:solidFill>
                  <a:schemeClr val="bg1"/>
                </a:solidFill>
              </a:rPr>
              <a:t>project</a:t>
            </a:r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err="1">
                <a:solidFill>
                  <a:schemeClr val="bg1"/>
                </a:solidFill>
              </a:rPr>
              <a:t>Facilitate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reusability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our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work</a:t>
            </a:r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err="1">
                <a:solidFill>
                  <a:schemeClr val="bg1"/>
                </a:solidFill>
              </a:rPr>
              <a:t>Participate</a:t>
            </a:r>
            <a:r>
              <a:rPr lang="fr-FR" sz="2000" b="1" dirty="0">
                <a:solidFill>
                  <a:schemeClr val="bg1"/>
                </a:solidFill>
              </a:rPr>
              <a:t> in </a:t>
            </a:r>
            <a:r>
              <a:rPr lang="fr-FR" sz="2000" b="1" dirty="0" err="1">
                <a:solidFill>
                  <a:schemeClr val="bg1"/>
                </a:solidFill>
              </a:rPr>
              <a:t>creation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ecosystem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ideas</a:t>
            </a:r>
            <a:r>
              <a:rPr lang="fr-FR" sz="2000" b="1" dirty="0">
                <a:solidFill>
                  <a:schemeClr val="bg1"/>
                </a:solidFill>
              </a:rPr>
              <a:t> / </a:t>
            </a:r>
            <a:r>
              <a:rPr lang="fr-FR" sz="2000" b="1" dirty="0" err="1">
                <a:solidFill>
                  <a:schemeClr val="bg1"/>
                </a:solidFill>
              </a:rPr>
              <a:t>experiences</a:t>
            </a:r>
            <a:r>
              <a:rPr lang="fr-FR" sz="2000" b="1" dirty="0">
                <a:solidFill>
                  <a:schemeClr val="bg1"/>
                </a:solidFill>
              </a:rPr>
              <a:t> sharing</a:t>
            </a:r>
          </a:p>
          <a:p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1AFC132-1AC5-4FB0-88CD-4F2053BCDC17}"/>
              </a:ext>
            </a:extLst>
          </p:cNvPr>
          <p:cNvSpPr txBox="1"/>
          <p:nvPr/>
        </p:nvSpPr>
        <p:spPr>
          <a:xfrm>
            <a:off x="1265207" y="3719544"/>
            <a:ext cx="76200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 err="1">
                <a:solidFill>
                  <a:schemeClr val="bg1"/>
                </a:solidFill>
              </a:rPr>
              <a:t>Consequences</a:t>
            </a:r>
            <a:r>
              <a:rPr lang="fr-FR" b="1" dirty="0">
                <a:solidFill>
                  <a:schemeClr val="bg1"/>
                </a:solidFill>
              </a:rPr>
              <a:t>:</a:t>
            </a:r>
          </a:p>
          <a:p>
            <a:endParaRPr lang="fr-FR" sz="1800" b="1" dirty="0">
              <a:solidFill>
                <a:schemeClr val="bg1"/>
              </a:solidFill>
            </a:endParaRPr>
          </a:p>
          <a:p>
            <a:r>
              <a:rPr lang="fr-FR" sz="1800" b="1" dirty="0">
                <a:solidFill>
                  <a:schemeClr val="bg1"/>
                </a:solidFill>
              </a:rPr>
              <a:t>1/ PDF not </a:t>
            </a:r>
            <a:r>
              <a:rPr lang="fr-FR" sz="1800" b="1" dirty="0" err="1">
                <a:solidFill>
                  <a:schemeClr val="bg1"/>
                </a:solidFill>
              </a:rPr>
              <a:t>really</a:t>
            </a:r>
            <a:r>
              <a:rPr lang="fr-FR" sz="1800" b="1" dirty="0">
                <a:solidFill>
                  <a:schemeClr val="bg1"/>
                </a:solidFill>
              </a:rPr>
              <a:t> suit for compost</a:t>
            </a:r>
          </a:p>
          <a:p>
            <a:r>
              <a:rPr lang="fr-FR" sz="1800" b="1" dirty="0">
                <a:solidFill>
                  <a:schemeClr val="bg1"/>
                </a:solidFill>
              </a:rPr>
              <a:t>2/ </a:t>
            </a:r>
            <a:r>
              <a:rPr lang="fr-FR" sz="1800" b="1" dirty="0" err="1">
                <a:solidFill>
                  <a:schemeClr val="bg1"/>
                </a:solidFill>
              </a:rPr>
              <a:t>Please</a:t>
            </a:r>
            <a:r>
              <a:rPr lang="fr-FR" sz="1800" b="1" dirty="0">
                <a:solidFill>
                  <a:schemeClr val="bg1"/>
                </a:solidFill>
              </a:rPr>
              <a:t>, </a:t>
            </a:r>
            <a:r>
              <a:rPr lang="fr-FR" sz="1800" b="1" dirty="0" err="1">
                <a:solidFill>
                  <a:schemeClr val="bg1"/>
                </a:solidFill>
              </a:rPr>
              <a:t>when</a:t>
            </a:r>
            <a:r>
              <a:rPr lang="fr-FR" sz="1800" b="1" dirty="0">
                <a:solidFill>
                  <a:schemeClr val="bg1"/>
                </a:solidFill>
              </a:rPr>
              <a:t> </a:t>
            </a:r>
            <a:r>
              <a:rPr lang="fr-FR" sz="1800" b="1" dirty="0" err="1">
                <a:solidFill>
                  <a:schemeClr val="bg1"/>
                </a:solidFill>
              </a:rPr>
              <a:t>editing</a:t>
            </a:r>
            <a:r>
              <a:rPr lang="fr-FR" sz="1800" b="1" dirty="0">
                <a:solidFill>
                  <a:schemeClr val="bg1"/>
                </a:solidFill>
              </a:rPr>
              <a:t> a doc, </a:t>
            </a:r>
            <a:r>
              <a:rPr lang="fr-FR" sz="1800" b="1" dirty="0" err="1">
                <a:solidFill>
                  <a:schemeClr val="bg1"/>
                </a:solidFill>
              </a:rPr>
              <a:t>think</a:t>
            </a:r>
            <a:r>
              <a:rPr lang="fr-FR" sz="1800" b="1" dirty="0">
                <a:solidFill>
                  <a:schemeClr val="bg1"/>
                </a:solidFill>
              </a:rPr>
              <a:t> to </a:t>
            </a:r>
            <a:r>
              <a:rPr lang="fr-FR" sz="1800" b="1" dirty="0" err="1">
                <a:solidFill>
                  <a:schemeClr val="bg1"/>
                </a:solidFill>
              </a:rPr>
              <a:t>create</a:t>
            </a:r>
            <a:r>
              <a:rPr lang="fr-FR" sz="1800" b="1" dirty="0">
                <a:solidFill>
                  <a:schemeClr val="bg1"/>
                </a:solidFill>
              </a:rPr>
              <a:t> a copy </a:t>
            </a:r>
            <a:r>
              <a:rPr lang="fr-FR" sz="1800" b="1" dirty="0" err="1">
                <a:solidFill>
                  <a:schemeClr val="bg1"/>
                </a:solidFill>
              </a:rPr>
              <a:t>without</a:t>
            </a:r>
            <a:r>
              <a:rPr lang="fr-FR" sz="1800" b="1" dirty="0">
                <a:solidFill>
                  <a:schemeClr val="bg1"/>
                </a:solidFill>
              </a:rPr>
              <a:t> restrictive parts,   </a:t>
            </a:r>
            <a:r>
              <a:rPr lang="fr-FR" sz="1800" b="1" dirty="0" err="1">
                <a:solidFill>
                  <a:schemeClr val="bg1"/>
                </a:solidFill>
              </a:rPr>
              <a:t>even</a:t>
            </a:r>
            <a:r>
              <a:rPr lang="fr-FR" sz="1800" b="1" dirty="0">
                <a:solidFill>
                  <a:schemeClr val="bg1"/>
                </a:solidFill>
              </a:rPr>
              <a:t> </a:t>
            </a:r>
            <a:r>
              <a:rPr lang="fr-FR" sz="1800" b="1" dirty="0" err="1">
                <a:solidFill>
                  <a:schemeClr val="bg1"/>
                </a:solidFill>
              </a:rPr>
              <a:t>try</a:t>
            </a:r>
            <a:r>
              <a:rPr lang="fr-FR" sz="1800" b="1" dirty="0">
                <a:solidFill>
                  <a:schemeClr val="bg1"/>
                </a:solidFill>
              </a:rPr>
              <a:t> to </a:t>
            </a:r>
            <a:r>
              <a:rPr lang="fr-FR" sz="1800" b="1" dirty="0" err="1">
                <a:solidFill>
                  <a:schemeClr val="bg1"/>
                </a:solidFill>
              </a:rPr>
              <a:t>cut</a:t>
            </a:r>
            <a:r>
              <a:rPr lang="fr-FR" sz="1800" b="1" dirty="0">
                <a:solidFill>
                  <a:schemeClr val="bg1"/>
                </a:solidFill>
              </a:rPr>
              <a:t> </a:t>
            </a:r>
            <a:r>
              <a:rPr lang="fr-FR" sz="1800" b="1" dirty="0" err="1">
                <a:solidFill>
                  <a:schemeClr val="bg1"/>
                </a:solidFill>
              </a:rPr>
              <a:t>your</a:t>
            </a:r>
            <a:r>
              <a:rPr lang="fr-FR" sz="1800" b="1" dirty="0">
                <a:solidFill>
                  <a:schemeClr val="bg1"/>
                </a:solidFill>
              </a:rPr>
              <a:t> doc in </a:t>
            </a:r>
            <a:r>
              <a:rPr lang="fr-FR" sz="1800" b="1" dirty="0" err="1">
                <a:solidFill>
                  <a:schemeClr val="bg1"/>
                </a:solidFill>
              </a:rPr>
              <a:t>several</a:t>
            </a:r>
            <a:r>
              <a:rPr lang="fr-FR" sz="1800" b="1" dirty="0">
                <a:solidFill>
                  <a:schemeClr val="bg1"/>
                </a:solidFill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73358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E6EC18-1A2D-4C4C-9C64-847B2B81C0AF}"/>
              </a:ext>
            </a:extLst>
          </p:cNvPr>
          <p:cNvSpPr txBox="1"/>
          <p:nvPr/>
        </p:nvSpPr>
        <p:spPr>
          <a:xfrm>
            <a:off x="2199735" y="1940943"/>
            <a:ext cx="7970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The question of the documents licences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Need to </a:t>
            </a:r>
            <a:r>
              <a:rPr lang="fr-FR" sz="2000" b="1" dirty="0" err="1">
                <a:solidFill>
                  <a:schemeClr val="bg1"/>
                </a:solidFill>
              </a:rPr>
              <a:t>protect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some</a:t>
            </a:r>
            <a:r>
              <a:rPr lang="fr-FR" sz="2000" b="1" dirty="0">
                <a:solidFill>
                  <a:schemeClr val="bg1"/>
                </a:solidFill>
              </a:rPr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Need to </a:t>
            </a:r>
            <a:r>
              <a:rPr lang="fr-FR" sz="2000" b="1" dirty="0" err="1">
                <a:solidFill>
                  <a:schemeClr val="bg1"/>
                </a:solidFill>
              </a:rPr>
              <a:t>adapt</a:t>
            </a:r>
            <a:r>
              <a:rPr lang="fr-FR" sz="2000" b="1" dirty="0">
                <a:solidFill>
                  <a:schemeClr val="bg1"/>
                </a:solidFill>
              </a:rPr>
              <a:t> licence to </a:t>
            </a:r>
            <a:r>
              <a:rPr lang="fr-FR" sz="2000" b="1" dirty="0" err="1">
                <a:solidFill>
                  <a:schemeClr val="bg1"/>
                </a:solidFill>
              </a:rPr>
              <a:t>each</a:t>
            </a:r>
            <a:r>
              <a:rPr lang="fr-FR" sz="2000" b="1" dirty="0">
                <a:solidFill>
                  <a:schemeClr val="bg1"/>
                </a:solidFill>
              </a:rPr>
              <a:t>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Goal : </a:t>
            </a:r>
            <a:r>
              <a:rPr lang="fr-FR" sz="2000" b="1" dirty="0" err="1">
                <a:solidFill>
                  <a:schemeClr val="bg1"/>
                </a:solidFill>
              </a:rPr>
              <a:t>Facilitate</a:t>
            </a:r>
            <a:r>
              <a:rPr lang="fr-FR" sz="2000" b="1" dirty="0">
                <a:solidFill>
                  <a:schemeClr val="bg1"/>
                </a:solidFill>
              </a:rPr>
              <a:t>/</a:t>
            </a:r>
            <a:r>
              <a:rPr lang="fr-FR" sz="2000" b="1" dirty="0" err="1">
                <a:solidFill>
                  <a:schemeClr val="bg1"/>
                </a:solidFill>
              </a:rPr>
              <a:t>maximize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reusability</a:t>
            </a:r>
            <a:r>
              <a:rPr lang="fr-FR" sz="2000" b="1" dirty="0">
                <a:solidFill>
                  <a:schemeClr val="bg1"/>
                </a:solidFill>
              </a:rPr>
              <a:t> of </a:t>
            </a:r>
            <a:r>
              <a:rPr lang="fr-FR" sz="2000" b="1" dirty="0" err="1">
                <a:solidFill>
                  <a:schemeClr val="bg1"/>
                </a:solidFill>
              </a:rPr>
              <a:t>our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fr-FR" sz="2000" b="1" dirty="0" err="1">
                <a:solidFill>
                  <a:schemeClr val="bg1"/>
                </a:solidFill>
              </a:rPr>
              <a:t>work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>
              <a:solidFill>
                <a:schemeClr val="bg1"/>
              </a:solidFill>
            </a:endParaRPr>
          </a:p>
          <a:p>
            <a:pPr lvl="2"/>
            <a:r>
              <a:rPr lang="fr-FR" sz="2000" b="1" dirty="0">
                <a:solidFill>
                  <a:schemeClr val="bg1"/>
                </a:solidFill>
                <a:sym typeface="Wingdings" panose="05000000000000000000" pitchFamily="2" charset="2"/>
              </a:rPr>
              <a:t>    Creative </a:t>
            </a:r>
            <a:r>
              <a:rPr lang="fr-FR" sz="2000" b="1" dirty="0" err="1">
                <a:solidFill>
                  <a:schemeClr val="bg1"/>
                </a:solidFill>
                <a:sym typeface="Wingdings" panose="05000000000000000000" pitchFamily="2" charset="2"/>
              </a:rPr>
              <a:t>common</a:t>
            </a:r>
            <a:r>
              <a:rPr lang="fr-FR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Licences</a:t>
            </a:r>
            <a:endParaRPr lang="fr-FR" sz="2000" b="1" dirty="0">
              <a:solidFill>
                <a:schemeClr val="bg1"/>
              </a:solidFill>
            </a:endParaRPr>
          </a:p>
          <a:p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0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FD183A2-6C24-474E-99CE-2375091DA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75785"/>
              </p:ext>
            </p:extLst>
          </p:nvPr>
        </p:nvGraphicFramePr>
        <p:xfrm>
          <a:off x="2216990" y="1064344"/>
          <a:ext cx="5863224" cy="485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639">
                  <a:extLst>
                    <a:ext uri="{9D8B030D-6E8A-4147-A177-3AD203B41FA5}">
                      <a16:colId xmlns:a16="http://schemas.microsoft.com/office/drawing/2014/main" val="2786461739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2806623543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4022511742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267661352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1833556643"/>
                    </a:ext>
                  </a:extLst>
                </a:gridCol>
                <a:gridCol w="898517">
                  <a:extLst>
                    <a:ext uri="{9D8B030D-6E8A-4147-A177-3AD203B41FA5}">
                      <a16:colId xmlns:a16="http://schemas.microsoft.com/office/drawing/2014/main" val="2649913145"/>
                    </a:ext>
                  </a:extLst>
                </a:gridCol>
              </a:tblGrid>
              <a:tr h="113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License name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Abbreviation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Icon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hlinkClick r:id="rId2" tooltip="Attribution (copyright)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Attribution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required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Allows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hlinkClick r:id="rId3" tooltip="Remix cultur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remix culture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derivative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bg1"/>
                          </a:solidFill>
                          <a:effectLst/>
                        </a:rPr>
                        <a:t>Allows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 commercial use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29342728"/>
                  </a:ext>
                </a:extLst>
              </a:tr>
              <a:tr h="3006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</a:rPr>
                        <a:t>Attribution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BY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066516"/>
                  </a:ext>
                </a:extLst>
              </a:tr>
              <a:tr h="572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Attribution-NonCommercial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BY-NC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399088"/>
                  </a:ext>
                </a:extLst>
              </a:tr>
              <a:tr h="851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Attribution-NonCommercial-ShareAlike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BY-NC-SA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86131"/>
                  </a:ext>
                </a:extLst>
              </a:tr>
              <a:tr h="572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Attribution-ShareAlike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BY-SA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Yes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25482"/>
                  </a:ext>
                </a:extLst>
              </a:tr>
              <a:tr h="851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Attribution-NonCommercial-NoDerivatives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BY-NC-ND</a:t>
                      </a:r>
                      <a:endParaRPr lang="fr-F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40051"/>
                  </a:ext>
                </a:extLst>
              </a:tr>
              <a:tr h="572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Attribution-NoDerivatives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BY-ND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Yes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76192"/>
                  </a:ext>
                </a:extLst>
              </a:tr>
            </a:tbl>
          </a:graphicData>
        </a:graphic>
      </p:graphicFrame>
      <p:grpSp>
        <p:nvGrpSpPr>
          <p:cNvPr id="10" name="Groupe 9">
            <a:extLst>
              <a:ext uri="{FF2B5EF4-FFF2-40B4-BE49-F238E27FC236}">
                <a16:creationId xmlns:a16="http://schemas.microsoft.com/office/drawing/2014/main" id="{93F90098-3FA1-4AF0-A2C9-647B363CC174}"/>
              </a:ext>
            </a:extLst>
          </p:cNvPr>
          <p:cNvGrpSpPr/>
          <p:nvPr/>
        </p:nvGrpSpPr>
        <p:grpSpPr>
          <a:xfrm>
            <a:off x="4500384" y="2167539"/>
            <a:ext cx="848444" cy="3561732"/>
            <a:chOff x="4500384" y="2167539"/>
            <a:chExt cx="848444" cy="3561732"/>
          </a:xfrm>
        </p:grpSpPr>
        <p:pic>
          <p:nvPicPr>
            <p:cNvPr id="1048" name="Image 6" descr="CC-BY icon">
              <a:hlinkClick r:id="rId4"/>
              <a:extLst>
                <a:ext uri="{FF2B5EF4-FFF2-40B4-BE49-F238E27FC236}">
                  <a16:creationId xmlns:a16="http://schemas.microsoft.com/office/drawing/2014/main" id="{3FAD668D-9A4D-4689-A0EA-44616C70AC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384" y="2167539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7" name="Image 5" descr="CC-by-NC icon">
              <a:hlinkClick r:id="rId6"/>
              <a:extLst>
                <a:ext uri="{FF2B5EF4-FFF2-40B4-BE49-F238E27FC236}">
                  <a16:creationId xmlns:a16="http://schemas.microsoft.com/office/drawing/2014/main" id="{FBC18F60-8855-4D0E-9EE4-D32CD27054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2621578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Image 4" descr="CC-BY-NC-SA icon">
              <a:hlinkClick r:id="rId8"/>
              <a:extLst>
                <a:ext uri="{FF2B5EF4-FFF2-40B4-BE49-F238E27FC236}">
                  <a16:creationId xmlns:a16="http://schemas.microsoft.com/office/drawing/2014/main" id="{9C47C529-3BE6-4070-9272-3685CF89AB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384" y="3342168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5" name="Image 3" descr="CC-BY-SA icon">
              <a:hlinkClick r:id="rId10"/>
              <a:extLst>
                <a:ext uri="{FF2B5EF4-FFF2-40B4-BE49-F238E27FC236}">
                  <a16:creationId xmlns:a16="http://schemas.microsoft.com/office/drawing/2014/main" id="{4C266948-62F1-4EE0-93EB-FF9AAA5CD4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4101606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Image 2" descr="CC-BY-NC-ND icon">
              <a:hlinkClick r:id="rId12"/>
              <a:extLst>
                <a:ext uri="{FF2B5EF4-FFF2-40B4-BE49-F238E27FC236}">
                  <a16:creationId xmlns:a16="http://schemas.microsoft.com/office/drawing/2014/main" id="{CCDA1EC9-999F-41DC-B225-C5EF2DEB07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4799993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3" name="Image 1" descr="CC-BY-ND icon">
              <a:hlinkClick r:id="rId14"/>
              <a:extLst>
                <a:ext uri="{FF2B5EF4-FFF2-40B4-BE49-F238E27FC236}">
                  <a16:creationId xmlns:a16="http://schemas.microsoft.com/office/drawing/2014/main" id="{FC1BF417-A2A3-4F16-A27E-053189568D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0628" y="5433996"/>
              <a:ext cx="83820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E1AD9833-1334-43E5-A5C0-29B1413F5F82}"/>
              </a:ext>
            </a:extLst>
          </p:cNvPr>
          <p:cNvSpPr txBox="1"/>
          <p:nvPr/>
        </p:nvSpPr>
        <p:spPr>
          <a:xfrm>
            <a:off x="8453887" y="1561381"/>
            <a:ext cx="330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</a:rPr>
              <a:t>derivative</a:t>
            </a:r>
            <a:r>
              <a:rPr lang="fr-FR" dirty="0">
                <a:solidFill>
                  <a:schemeClr val="bg1"/>
                </a:solidFill>
              </a:rPr>
              <a:t> : </a:t>
            </a:r>
            <a:r>
              <a:rPr lang="fr-FR" dirty="0" err="1">
                <a:solidFill>
                  <a:schemeClr val="bg1"/>
                </a:solidFill>
              </a:rPr>
              <a:t>modif</a:t>
            </a:r>
            <a:r>
              <a:rPr lang="fr-FR" dirty="0">
                <a:solidFill>
                  <a:schemeClr val="bg1"/>
                </a:solidFill>
              </a:rPr>
              <a:t> the content</a:t>
            </a:r>
          </a:p>
          <a:p>
            <a:r>
              <a:rPr lang="fr-FR" b="1" dirty="0">
                <a:solidFill>
                  <a:schemeClr val="bg1"/>
                </a:solidFill>
              </a:rPr>
              <a:t>Share </a:t>
            </a:r>
            <a:r>
              <a:rPr lang="fr-FR" b="1" dirty="0" err="1">
                <a:solidFill>
                  <a:schemeClr val="bg1"/>
                </a:solidFill>
              </a:rPr>
              <a:t>alike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: </a:t>
            </a:r>
            <a:r>
              <a:rPr lang="fr-FR" dirty="0" err="1">
                <a:solidFill>
                  <a:schemeClr val="bg1"/>
                </a:solidFill>
              </a:rPr>
              <a:t>keep</a:t>
            </a:r>
            <a:r>
              <a:rPr lang="fr-FR" dirty="0">
                <a:solidFill>
                  <a:schemeClr val="bg1"/>
                </a:solidFill>
              </a:rPr>
              <a:t> licence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123E130-CAB5-453A-9157-6F35198EAE91}"/>
              </a:ext>
            </a:extLst>
          </p:cNvPr>
          <p:cNvSpPr txBox="1"/>
          <p:nvPr/>
        </p:nvSpPr>
        <p:spPr>
          <a:xfrm flipH="1">
            <a:off x="1063348" y="479569"/>
            <a:ext cx="5032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CC licences</a:t>
            </a:r>
            <a:r>
              <a:rPr lang="fr-FR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823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E6EC18-1A2D-4C4C-9C64-847B2B81C0AF}"/>
              </a:ext>
            </a:extLst>
          </p:cNvPr>
          <p:cNvSpPr txBox="1"/>
          <p:nvPr/>
        </p:nvSpPr>
        <p:spPr>
          <a:xfrm>
            <a:off x="2199735" y="1940943"/>
            <a:ext cx="7970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>
              <a:solidFill>
                <a:schemeClr val="bg1"/>
              </a:solidFill>
            </a:endParaRPr>
          </a:p>
          <a:p>
            <a:endParaRPr lang="fr-F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A10B9EAC-50DE-4CD2-B59C-EFF8F7137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08924"/>
              </p:ext>
            </p:extLst>
          </p:nvPr>
        </p:nvGraphicFramePr>
        <p:xfrm>
          <a:off x="1325591" y="787544"/>
          <a:ext cx="7645880" cy="549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176">
                  <a:extLst>
                    <a:ext uri="{9D8B030D-6E8A-4147-A177-3AD203B41FA5}">
                      <a16:colId xmlns:a16="http://schemas.microsoft.com/office/drawing/2014/main" val="1186398415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4166121700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4232930150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1886091627"/>
                    </a:ext>
                  </a:extLst>
                </a:gridCol>
                <a:gridCol w="1529176">
                  <a:extLst>
                    <a:ext uri="{9D8B030D-6E8A-4147-A177-3AD203B41FA5}">
                      <a16:colId xmlns:a16="http://schemas.microsoft.com/office/drawing/2014/main" val="2322682283"/>
                    </a:ext>
                  </a:extLst>
                </a:gridCol>
              </a:tblGrid>
              <a:tr h="78487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exemple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Actions/</a:t>
                      </a:r>
                    </a:p>
                    <a:p>
                      <a:pPr algn="ctr"/>
                      <a:r>
                        <a:rPr lang="fr-FR" sz="1200" dirty="0"/>
                        <a:t>modifications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Licence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270534"/>
                  </a:ext>
                </a:extLst>
              </a:tr>
              <a:tr h="78487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deliverable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Logo, sensible data in </a:t>
                      </a:r>
                      <a:r>
                        <a:rPr lang="fr-FR" sz="1200" dirty="0" err="1"/>
                        <a:t>research</a:t>
                      </a:r>
                      <a:r>
                        <a:rPr lang="fr-FR" sz="1200" dirty="0"/>
                        <a:t> ?</a:t>
                      </a:r>
                    </a:p>
                    <a:p>
                      <a:pPr algn="ctr"/>
                      <a:r>
                        <a:rPr lang="fr-FR" sz="1200" dirty="0" err="1"/>
                        <a:t>What</a:t>
                      </a:r>
                      <a:r>
                        <a:rPr lang="fr-FR" sz="1200" dirty="0"/>
                        <a:t> about the .doc?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967008"/>
                  </a:ext>
                </a:extLst>
              </a:tr>
              <a:tr h="78780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/>
                        <a:t>Intern</a:t>
                      </a:r>
                      <a:r>
                        <a:rPr lang="fr-FR" sz="1200" b="1" dirty="0"/>
                        <a:t> docs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Photos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/>
                        <a:t>Shared</a:t>
                      </a:r>
                      <a:r>
                        <a:rPr lang="fr-FR" sz="1200" dirty="0"/>
                        <a:t> doc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err="1"/>
                        <a:t>cvs</a:t>
                      </a:r>
                      <a:r>
                        <a:rPr lang="fr-FR" sz="1200" dirty="0"/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/>
                        <a:t>agendas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Personal</a:t>
                      </a:r>
                      <a:r>
                        <a:rPr lang="fr-FR" sz="1200" dirty="0"/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85265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Publications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Paper, poster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Logo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Depends</a:t>
                      </a:r>
                      <a:r>
                        <a:rPr lang="fr-FR" sz="1200" dirty="0"/>
                        <a:t> on editor copyright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14433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/>
                        <a:t>Dissemination</a:t>
                      </a:r>
                      <a:r>
                        <a:rPr lang="fr-FR" sz="1200" b="1" dirty="0"/>
                        <a:t> doc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Logos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Please</a:t>
                      </a:r>
                      <a:r>
                        <a:rPr lang="fr-FR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drag and drop licence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364647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Template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Template of </a:t>
                      </a:r>
                      <a:r>
                        <a:rPr lang="fr-FR" sz="1200" dirty="0" err="1"/>
                        <a:t>every</a:t>
                      </a:r>
                      <a:r>
                        <a:rPr lang="fr-FR" sz="1200" dirty="0"/>
                        <a:t> doc </a:t>
                      </a:r>
                      <a:r>
                        <a:rPr lang="fr-FR" sz="1200" dirty="0" err="1"/>
                        <a:t>we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create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90273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818815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366420"/>
                  </a:ext>
                </a:extLst>
              </a:tr>
              <a:tr h="454727"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592544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F7DD4F1E-9B76-422F-994C-DD89EC1FE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034" y="787544"/>
            <a:ext cx="838200" cy="2952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34C15C-5AC8-4516-A27E-41749E172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034" y="1352809"/>
            <a:ext cx="838200" cy="2952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D47CFC7-4D8B-43D9-8C61-CF0C36C673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07" y="1961725"/>
            <a:ext cx="838200" cy="2952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65153F9-9416-4CF9-ABBE-67666CB0CA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07" y="2591423"/>
            <a:ext cx="838200" cy="2952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22560D3-E4C2-4F32-B1DD-25F9EAF577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907" y="3221121"/>
            <a:ext cx="838200" cy="2952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62B3D91-3853-471D-A6D1-B6FBA502A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34" y="939944"/>
            <a:ext cx="838200" cy="2952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ED8AF6F-4D95-4FEA-A636-DB21CDBED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34" y="1505209"/>
            <a:ext cx="838200" cy="2952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9A25D46-ED60-45EC-A93E-E48269987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2114125"/>
            <a:ext cx="838200" cy="2952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52710F1-8CA5-4FD5-A49A-EACA8AE142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2743823"/>
            <a:ext cx="838200" cy="2952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954DF14-676A-46CB-B339-EAB3DF8153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373521"/>
            <a:ext cx="838200" cy="2952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8D093B8-4C28-4AD2-BBE0-5ECCF731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834" y="1092344"/>
            <a:ext cx="838200" cy="29527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C2346F4-76A8-45F4-8001-933313071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834" y="1657609"/>
            <a:ext cx="838200" cy="29527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E72AA74-F13B-4D5B-9CEC-26240C847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707" y="2266525"/>
            <a:ext cx="838200" cy="29527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37314F57-66AF-49F2-A83D-AAA1515AD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707" y="2896223"/>
            <a:ext cx="838200" cy="29527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C27D8B8B-BA37-472F-9B88-9FAB719B15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707" y="3525921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1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E30E7B0-D5B3-4197-8438-FFF26F650ACE}"/>
              </a:ext>
            </a:extLst>
          </p:cNvPr>
          <p:cNvSpPr txBox="1"/>
          <p:nvPr/>
        </p:nvSpPr>
        <p:spPr>
          <a:xfrm>
            <a:off x="1877683" y="2191109"/>
            <a:ext cx="8436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>
                <a:solidFill>
                  <a:schemeClr val="bg1"/>
                </a:solidFill>
              </a:rPr>
              <a:t>Could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we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find</a:t>
            </a:r>
            <a:r>
              <a:rPr lang="fr-FR" sz="3200" dirty="0">
                <a:solidFill>
                  <a:schemeClr val="bg1"/>
                </a:solidFill>
              </a:rPr>
              <a:t> a solution for </a:t>
            </a:r>
            <a:r>
              <a:rPr lang="fr-FR" sz="3200" dirty="0" err="1">
                <a:solidFill>
                  <a:schemeClr val="bg1"/>
                </a:solidFill>
              </a:rPr>
              <a:t>copyrighted</a:t>
            </a:r>
            <a:r>
              <a:rPr lang="fr-FR" sz="3200" dirty="0">
                <a:solidFill>
                  <a:schemeClr val="bg1"/>
                </a:solidFill>
              </a:rPr>
              <a:t> logos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82E7577-FE60-4671-A05B-2FBA93D9468B}"/>
              </a:ext>
            </a:extLst>
          </p:cNvPr>
          <p:cNvSpPr txBox="1"/>
          <p:nvPr/>
        </p:nvSpPr>
        <p:spPr>
          <a:xfrm>
            <a:off x="2044460" y="3683479"/>
            <a:ext cx="536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Draft of central station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93741"/>
      </p:ext>
    </p:extLst>
  </p:cSld>
  <p:clrMapOvr>
    <a:masterClrMapping/>
  </p:clrMapOvr>
</p:sld>
</file>

<file path=ppt/theme/theme1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3154</TotalTime>
  <Words>297</Words>
  <Application>Microsoft Office PowerPoint</Application>
  <PresentationFormat>Grand écran</PresentationFormat>
  <Paragraphs>99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3_Thème Office</vt:lpstr>
      <vt:lpstr>Why a compost of DECART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Horatio Hornblower</dc:creator>
  <cp:lastModifiedBy>Horatio Hornblower</cp:lastModifiedBy>
  <cp:revision>13</cp:revision>
  <dcterms:created xsi:type="dcterms:W3CDTF">2023-06-07T17:47:03Z</dcterms:created>
  <dcterms:modified xsi:type="dcterms:W3CDTF">2023-06-21T09:45:59Z</dcterms:modified>
</cp:coreProperties>
</file>